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4.jpg" ContentType="image/jpeg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media/image8.jpg" ContentType="image/jpeg"/>
  <Override PartName="/ppt/media/image9.jpg" ContentType="image/jpeg"/>
  <Override PartName="/ppt/media/image10.jpg" ContentType="image/jpeg"/>
  <Override PartName="/ppt/media/image12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87" r:id="rId4"/>
    <p:sldId id="280" r:id="rId5"/>
    <p:sldId id="291" r:id="rId6"/>
    <p:sldId id="292" r:id="rId7"/>
    <p:sldId id="289" r:id="rId8"/>
    <p:sldId id="290" r:id="rId9"/>
    <p:sldId id="288" r:id="rId10"/>
    <p:sldId id="282" r:id="rId11"/>
  </p:sldIdLst>
  <p:sldSz cx="13004800" cy="7861300"/>
  <p:notesSz cx="13004800" cy="78613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F9F9"/>
    <a:srgbClr val="F2F000"/>
    <a:srgbClr val="F6F300"/>
    <a:srgbClr val="E9E700"/>
    <a:srgbClr val="FD7FFB"/>
    <a:srgbClr val="FD99F5"/>
    <a:srgbClr val="C74EFB"/>
    <a:srgbClr val="FD4DF0"/>
    <a:srgbClr val="FD3EF7"/>
    <a:srgbClr val="FC6F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10"/>
    <p:restoredTop sz="94605"/>
  </p:normalViewPr>
  <p:slideViewPr>
    <p:cSldViewPr>
      <p:cViewPr>
        <p:scale>
          <a:sx n="107" d="100"/>
          <a:sy n="107" d="100"/>
        </p:scale>
        <p:origin x="-248" y="-46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CCA488-901B-48BE-BB85-2C573162859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775710D6-10AD-40FA-908F-FCB26AB6B348}" type="pres">
      <dgm:prSet presAssocID="{E7CCA488-901B-48BE-BB85-2C5731628597}" presName="Name0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CFF40178-799B-E24B-A1CA-51BBEF8B23F2}" type="presOf" srcId="{E7CCA488-901B-48BE-BB85-2C5731628597}" destId="{775710D6-10AD-40FA-908F-FCB26AB6B348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F2A9A8-25E4-4FA1-9009-18F9CB7F890C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18F877DF-111E-44AF-8AAD-A58042A29D2F}">
      <dgm:prSet phldrT="[Text]"/>
      <dgm:spPr>
        <a:solidFill>
          <a:srgbClr val="0000B0"/>
        </a:solidFill>
      </dgm:spPr>
      <dgm:t>
        <a:bodyPr/>
        <a:lstStyle/>
        <a:p>
          <a:r>
            <a:rPr lang="en-US" dirty="0" smtClean="0"/>
            <a:t>Discover</a:t>
          </a:r>
          <a:endParaRPr lang="en-US" dirty="0"/>
        </a:p>
      </dgm:t>
    </dgm:pt>
    <dgm:pt modelId="{501A0BC6-43B5-402E-8EDF-F4CB6A2C1334}" type="parTrans" cxnId="{EF7EB8DE-2FC1-4743-B1B6-531ACD69B7E0}">
      <dgm:prSet/>
      <dgm:spPr/>
      <dgm:t>
        <a:bodyPr/>
        <a:lstStyle/>
        <a:p>
          <a:endParaRPr lang="en-US"/>
        </a:p>
      </dgm:t>
    </dgm:pt>
    <dgm:pt modelId="{8D8D60BB-5FBA-4CA2-86A2-29209B4FA48B}" type="sibTrans" cxnId="{EF7EB8DE-2FC1-4743-B1B6-531ACD69B7E0}">
      <dgm:prSet/>
      <dgm:spPr/>
      <dgm:t>
        <a:bodyPr/>
        <a:lstStyle/>
        <a:p>
          <a:endParaRPr lang="en-US"/>
        </a:p>
      </dgm:t>
    </dgm:pt>
    <dgm:pt modelId="{5FAB82D1-89AB-47FC-AC60-E8DD2CF1B670}">
      <dgm:prSet phldrT="[Text]"/>
      <dgm:spPr>
        <a:solidFill>
          <a:srgbClr val="0000B0"/>
        </a:solidFill>
      </dgm:spPr>
      <dgm:t>
        <a:bodyPr/>
        <a:lstStyle/>
        <a:p>
          <a:r>
            <a:rPr lang="en-US" dirty="0" smtClean="0"/>
            <a:t>Develop</a:t>
          </a:r>
          <a:endParaRPr lang="en-US" dirty="0"/>
        </a:p>
      </dgm:t>
    </dgm:pt>
    <dgm:pt modelId="{E3116365-44CD-484D-8C0C-08E0324DF79B}" type="parTrans" cxnId="{79DCCA08-AD81-4450-87C6-BFBA73F945C6}">
      <dgm:prSet/>
      <dgm:spPr/>
      <dgm:t>
        <a:bodyPr/>
        <a:lstStyle/>
        <a:p>
          <a:endParaRPr lang="en-US"/>
        </a:p>
      </dgm:t>
    </dgm:pt>
    <dgm:pt modelId="{978A40E5-9B99-48EC-A9AA-074771BE15FB}" type="sibTrans" cxnId="{79DCCA08-AD81-4450-87C6-BFBA73F945C6}">
      <dgm:prSet/>
      <dgm:spPr/>
      <dgm:t>
        <a:bodyPr/>
        <a:lstStyle/>
        <a:p>
          <a:endParaRPr lang="en-US"/>
        </a:p>
      </dgm:t>
    </dgm:pt>
    <dgm:pt modelId="{15037F87-10E4-4EA7-B0FF-7A262B2AEC24}">
      <dgm:prSet phldrT="[Text]"/>
      <dgm:spPr>
        <a:solidFill>
          <a:srgbClr val="0000B0"/>
        </a:solidFill>
      </dgm:spPr>
      <dgm:t>
        <a:bodyPr/>
        <a:lstStyle/>
        <a:p>
          <a:r>
            <a:rPr lang="en-US" dirty="0" smtClean="0"/>
            <a:t>Manufacture</a:t>
          </a:r>
          <a:endParaRPr lang="en-US" dirty="0"/>
        </a:p>
      </dgm:t>
    </dgm:pt>
    <dgm:pt modelId="{3A28D721-0E88-473A-9868-04AFEDCCAB88}" type="parTrans" cxnId="{500E16C6-AF36-49AE-A723-EBDA1E8D7DDD}">
      <dgm:prSet/>
      <dgm:spPr/>
      <dgm:t>
        <a:bodyPr/>
        <a:lstStyle/>
        <a:p>
          <a:endParaRPr lang="en-US"/>
        </a:p>
      </dgm:t>
    </dgm:pt>
    <dgm:pt modelId="{998432D5-B7F9-4F8C-895E-AA91E3F5C1EC}" type="sibTrans" cxnId="{500E16C6-AF36-49AE-A723-EBDA1E8D7DDD}">
      <dgm:prSet/>
      <dgm:spPr/>
      <dgm:t>
        <a:bodyPr/>
        <a:lstStyle/>
        <a:p>
          <a:endParaRPr lang="en-US"/>
        </a:p>
      </dgm:t>
    </dgm:pt>
    <dgm:pt modelId="{483EC556-F5B6-41D4-AA0E-CE2AD308B81F}">
      <dgm:prSet phldrT="[Text]"/>
      <dgm:spPr>
        <a:solidFill>
          <a:srgbClr val="0000B0"/>
        </a:solidFill>
      </dgm:spPr>
      <dgm:t>
        <a:bodyPr/>
        <a:lstStyle/>
        <a:p>
          <a:r>
            <a:rPr lang="en-US" dirty="0" smtClean="0"/>
            <a:t>S&amp;M</a:t>
          </a:r>
        </a:p>
        <a:p>
          <a:r>
            <a:rPr lang="en-US" dirty="0" smtClean="0"/>
            <a:t>Distribute</a:t>
          </a:r>
          <a:endParaRPr lang="en-US" dirty="0"/>
        </a:p>
      </dgm:t>
    </dgm:pt>
    <dgm:pt modelId="{131F69ED-9D3D-4CEF-AC8A-4DFF0ABA72A0}" type="parTrans" cxnId="{B37B2589-258C-4876-9F0D-161438521662}">
      <dgm:prSet/>
      <dgm:spPr/>
      <dgm:t>
        <a:bodyPr/>
        <a:lstStyle/>
        <a:p>
          <a:endParaRPr lang="en-US"/>
        </a:p>
      </dgm:t>
    </dgm:pt>
    <dgm:pt modelId="{A6E7E51C-344C-4308-B6CE-F7F177A0001C}" type="sibTrans" cxnId="{B37B2589-258C-4876-9F0D-161438521662}">
      <dgm:prSet/>
      <dgm:spPr/>
      <dgm:t>
        <a:bodyPr/>
        <a:lstStyle/>
        <a:p>
          <a:endParaRPr lang="en-US"/>
        </a:p>
      </dgm:t>
    </dgm:pt>
    <dgm:pt modelId="{39CC5D35-0D57-4E93-B8A2-8434AFDEFE8C}">
      <dgm:prSet phldrT="[Text]"/>
      <dgm:spPr>
        <a:solidFill>
          <a:srgbClr val="0000B0"/>
        </a:solidFill>
      </dgm:spPr>
      <dgm:t>
        <a:bodyPr/>
        <a:lstStyle/>
        <a:p>
          <a:r>
            <a:rPr lang="en-US" dirty="0" smtClean="0"/>
            <a:t>Manage Product</a:t>
          </a:r>
          <a:endParaRPr lang="en-US" dirty="0"/>
        </a:p>
      </dgm:t>
    </dgm:pt>
    <dgm:pt modelId="{B04BE912-D423-4F4F-9B2F-135647521DA0}" type="parTrans" cxnId="{97787388-31E4-4009-9892-F21684E9A899}">
      <dgm:prSet/>
      <dgm:spPr/>
      <dgm:t>
        <a:bodyPr/>
        <a:lstStyle/>
        <a:p>
          <a:endParaRPr lang="en-US"/>
        </a:p>
      </dgm:t>
    </dgm:pt>
    <dgm:pt modelId="{BF7D80C4-EB0A-4623-8438-21C313AFFDE6}" type="sibTrans" cxnId="{97787388-31E4-4009-9892-F21684E9A899}">
      <dgm:prSet/>
      <dgm:spPr/>
      <dgm:t>
        <a:bodyPr/>
        <a:lstStyle/>
        <a:p>
          <a:endParaRPr lang="en-US"/>
        </a:p>
      </dgm:t>
    </dgm:pt>
    <dgm:pt modelId="{0DCE886D-DAD1-411F-AD7B-3F626E025D1C}" type="pres">
      <dgm:prSet presAssocID="{D4F2A9A8-25E4-4FA1-9009-18F9CB7F890C}" presName="Name0" presStyleCnt="0">
        <dgm:presLayoutVars>
          <dgm:dir/>
          <dgm:animLvl val="lvl"/>
          <dgm:resizeHandles val="exact"/>
        </dgm:presLayoutVars>
      </dgm:prSet>
      <dgm:spPr/>
    </dgm:pt>
    <dgm:pt modelId="{8D07A509-2A36-4961-8053-737521FEA15A}" type="pres">
      <dgm:prSet presAssocID="{18F877DF-111E-44AF-8AAD-A58042A29D2F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1D163C-5739-4B4E-BCE7-6757126796CF}" type="pres">
      <dgm:prSet presAssocID="{8D8D60BB-5FBA-4CA2-86A2-29209B4FA48B}" presName="parTxOnlySpace" presStyleCnt="0"/>
      <dgm:spPr/>
    </dgm:pt>
    <dgm:pt modelId="{C7836BE9-0EA4-405C-9F93-E3E4E81204FF}" type="pres">
      <dgm:prSet presAssocID="{5FAB82D1-89AB-47FC-AC60-E8DD2CF1B670}" presName="parTxOnly" presStyleLbl="node1" presStyleIdx="1" presStyleCnt="5" custLinFactNeighborX="20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59B8A2-B40E-4B21-A284-5FB5C631083C}" type="pres">
      <dgm:prSet presAssocID="{978A40E5-9B99-48EC-A9AA-074771BE15FB}" presName="parTxOnlySpace" presStyleCnt="0"/>
      <dgm:spPr/>
    </dgm:pt>
    <dgm:pt modelId="{A4438B6E-76E7-427F-9637-C726CD3112B6}" type="pres">
      <dgm:prSet presAssocID="{15037F87-10E4-4EA7-B0FF-7A262B2AEC24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96AC7D-30C9-48DF-93E0-F196E1B30EC3}" type="pres">
      <dgm:prSet presAssocID="{998432D5-B7F9-4F8C-895E-AA91E3F5C1EC}" presName="parTxOnlySpace" presStyleCnt="0"/>
      <dgm:spPr/>
    </dgm:pt>
    <dgm:pt modelId="{E9F1CC6D-ABC0-4290-8C41-92538A1925B9}" type="pres">
      <dgm:prSet presAssocID="{483EC556-F5B6-41D4-AA0E-CE2AD308B81F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84B3C0-39CE-4103-B8ED-BB0F4AA65A0D}" type="pres">
      <dgm:prSet presAssocID="{A6E7E51C-344C-4308-B6CE-F7F177A0001C}" presName="parTxOnlySpace" presStyleCnt="0"/>
      <dgm:spPr/>
    </dgm:pt>
    <dgm:pt modelId="{FB66D132-476F-4F5E-A0F7-C5E04722E1C0}" type="pres">
      <dgm:prSet presAssocID="{39CC5D35-0D57-4E93-B8A2-8434AFDEFE8C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0E16C6-AF36-49AE-A723-EBDA1E8D7DDD}" srcId="{D4F2A9A8-25E4-4FA1-9009-18F9CB7F890C}" destId="{15037F87-10E4-4EA7-B0FF-7A262B2AEC24}" srcOrd="2" destOrd="0" parTransId="{3A28D721-0E88-473A-9868-04AFEDCCAB88}" sibTransId="{998432D5-B7F9-4F8C-895E-AA91E3F5C1EC}"/>
    <dgm:cxn modelId="{09A279B6-11FF-4C4C-B108-778F65BDB597}" type="presOf" srcId="{D4F2A9A8-25E4-4FA1-9009-18F9CB7F890C}" destId="{0DCE886D-DAD1-411F-AD7B-3F626E025D1C}" srcOrd="0" destOrd="0" presId="urn:microsoft.com/office/officeart/2005/8/layout/chevron1"/>
    <dgm:cxn modelId="{A9795081-7F2B-AB4D-B0F2-D802AC4EB558}" type="presOf" srcId="{15037F87-10E4-4EA7-B0FF-7A262B2AEC24}" destId="{A4438B6E-76E7-427F-9637-C726CD3112B6}" srcOrd="0" destOrd="0" presId="urn:microsoft.com/office/officeart/2005/8/layout/chevron1"/>
    <dgm:cxn modelId="{8CE87F1B-FD38-364B-984F-B10C4CCE2C40}" type="presOf" srcId="{18F877DF-111E-44AF-8AAD-A58042A29D2F}" destId="{8D07A509-2A36-4961-8053-737521FEA15A}" srcOrd="0" destOrd="0" presId="urn:microsoft.com/office/officeart/2005/8/layout/chevron1"/>
    <dgm:cxn modelId="{FF41DFDC-6FEF-FA4B-83ED-7AFC21F21D60}" type="presOf" srcId="{39CC5D35-0D57-4E93-B8A2-8434AFDEFE8C}" destId="{FB66D132-476F-4F5E-A0F7-C5E04722E1C0}" srcOrd="0" destOrd="0" presId="urn:microsoft.com/office/officeart/2005/8/layout/chevron1"/>
    <dgm:cxn modelId="{B37B2589-258C-4876-9F0D-161438521662}" srcId="{D4F2A9A8-25E4-4FA1-9009-18F9CB7F890C}" destId="{483EC556-F5B6-41D4-AA0E-CE2AD308B81F}" srcOrd="3" destOrd="0" parTransId="{131F69ED-9D3D-4CEF-AC8A-4DFF0ABA72A0}" sibTransId="{A6E7E51C-344C-4308-B6CE-F7F177A0001C}"/>
    <dgm:cxn modelId="{C8AA2B82-9FE7-7B4B-8129-63DE830F2203}" type="presOf" srcId="{483EC556-F5B6-41D4-AA0E-CE2AD308B81F}" destId="{E9F1CC6D-ABC0-4290-8C41-92538A1925B9}" srcOrd="0" destOrd="0" presId="urn:microsoft.com/office/officeart/2005/8/layout/chevron1"/>
    <dgm:cxn modelId="{79DCCA08-AD81-4450-87C6-BFBA73F945C6}" srcId="{D4F2A9A8-25E4-4FA1-9009-18F9CB7F890C}" destId="{5FAB82D1-89AB-47FC-AC60-E8DD2CF1B670}" srcOrd="1" destOrd="0" parTransId="{E3116365-44CD-484D-8C0C-08E0324DF79B}" sibTransId="{978A40E5-9B99-48EC-A9AA-074771BE15FB}"/>
    <dgm:cxn modelId="{EF7EB8DE-2FC1-4743-B1B6-531ACD69B7E0}" srcId="{D4F2A9A8-25E4-4FA1-9009-18F9CB7F890C}" destId="{18F877DF-111E-44AF-8AAD-A58042A29D2F}" srcOrd="0" destOrd="0" parTransId="{501A0BC6-43B5-402E-8EDF-F4CB6A2C1334}" sibTransId="{8D8D60BB-5FBA-4CA2-86A2-29209B4FA48B}"/>
    <dgm:cxn modelId="{EC230EDF-AA74-E847-AFFC-D4479D5F6ABD}" type="presOf" srcId="{5FAB82D1-89AB-47FC-AC60-E8DD2CF1B670}" destId="{C7836BE9-0EA4-405C-9F93-E3E4E81204FF}" srcOrd="0" destOrd="0" presId="urn:microsoft.com/office/officeart/2005/8/layout/chevron1"/>
    <dgm:cxn modelId="{97787388-31E4-4009-9892-F21684E9A899}" srcId="{D4F2A9A8-25E4-4FA1-9009-18F9CB7F890C}" destId="{39CC5D35-0D57-4E93-B8A2-8434AFDEFE8C}" srcOrd="4" destOrd="0" parTransId="{B04BE912-D423-4F4F-9B2F-135647521DA0}" sibTransId="{BF7D80C4-EB0A-4623-8438-21C313AFFDE6}"/>
    <dgm:cxn modelId="{86232D35-29D1-4D43-82E6-3AF67B5A985E}" type="presParOf" srcId="{0DCE886D-DAD1-411F-AD7B-3F626E025D1C}" destId="{8D07A509-2A36-4961-8053-737521FEA15A}" srcOrd="0" destOrd="0" presId="urn:microsoft.com/office/officeart/2005/8/layout/chevron1"/>
    <dgm:cxn modelId="{01DEC04A-3E93-5D45-96E4-AB985A5DB268}" type="presParOf" srcId="{0DCE886D-DAD1-411F-AD7B-3F626E025D1C}" destId="{C91D163C-5739-4B4E-BCE7-6757126796CF}" srcOrd="1" destOrd="0" presId="urn:microsoft.com/office/officeart/2005/8/layout/chevron1"/>
    <dgm:cxn modelId="{0B13F959-144D-5B4B-A4E4-5B5642E48B80}" type="presParOf" srcId="{0DCE886D-DAD1-411F-AD7B-3F626E025D1C}" destId="{C7836BE9-0EA4-405C-9F93-E3E4E81204FF}" srcOrd="2" destOrd="0" presId="urn:microsoft.com/office/officeart/2005/8/layout/chevron1"/>
    <dgm:cxn modelId="{DF68708D-FDCD-BE48-9E41-1B3E8D0061C1}" type="presParOf" srcId="{0DCE886D-DAD1-411F-AD7B-3F626E025D1C}" destId="{E559B8A2-B40E-4B21-A284-5FB5C631083C}" srcOrd="3" destOrd="0" presId="urn:microsoft.com/office/officeart/2005/8/layout/chevron1"/>
    <dgm:cxn modelId="{785D7937-988C-AC41-89E4-4EE58405D40A}" type="presParOf" srcId="{0DCE886D-DAD1-411F-AD7B-3F626E025D1C}" destId="{A4438B6E-76E7-427F-9637-C726CD3112B6}" srcOrd="4" destOrd="0" presId="urn:microsoft.com/office/officeart/2005/8/layout/chevron1"/>
    <dgm:cxn modelId="{70C7150A-8219-2A47-A071-AC52438874D1}" type="presParOf" srcId="{0DCE886D-DAD1-411F-AD7B-3F626E025D1C}" destId="{1496AC7D-30C9-48DF-93E0-F196E1B30EC3}" srcOrd="5" destOrd="0" presId="urn:microsoft.com/office/officeart/2005/8/layout/chevron1"/>
    <dgm:cxn modelId="{F4E5BAD2-04E0-9C40-AEB4-019B6262C82A}" type="presParOf" srcId="{0DCE886D-DAD1-411F-AD7B-3F626E025D1C}" destId="{E9F1CC6D-ABC0-4290-8C41-92538A1925B9}" srcOrd="6" destOrd="0" presId="urn:microsoft.com/office/officeart/2005/8/layout/chevron1"/>
    <dgm:cxn modelId="{E66F4B18-2678-824A-BDCF-B69E7C28AB5F}" type="presParOf" srcId="{0DCE886D-DAD1-411F-AD7B-3F626E025D1C}" destId="{E884B3C0-39CE-4103-B8ED-BB0F4AA65A0D}" srcOrd="7" destOrd="0" presId="urn:microsoft.com/office/officeart/2005/8/layout/chevron1"/>
    <dgm:cxn modelId="{C5AE3B3F-8DCE-8043-8C73-D93BC0C4EF07}" type="presParOf" srcId="{0DCE886D-DAD1-411F-AD7B-3F626E025D1C}" destId="{FB66D132-476F-4F5E-A0F7-C5E04722E1C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07A509-2A36-4961-8053-737521FEA15A}">
      <dsp:nvSpPr>
        <dsp:cNvPr id="0" name=""/>
        <dsp:cNvSpPr/>
      </dsp:nvSpPr>
      <dsp:spPr>
        <a:xfrm>
          <a:off x="2265" y="523638"/>
          <a:ext cx="2016031" cy="806412"/>
        </a:xfrm>
        <a:prstGeom prst="chevron">
          <a:avLst/>
        </a:prstGeom>
        <a:solidFill>
          <a:srgbClr val="0000B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Discover</a:t>
          </a:r>
          <a:endParaRPr lang="en-US" sz="1600" kern="1200" dirty="0"/>
        </a:p>
      </dsp:txBody>
      <dsp:txXfrm>
        <a:off x="405471" y="523638"/>
        <a:ext cx="1209619" cy="806412"/>
      </dsp:txXfrm>
    </dsp:sp>
    <dsp:sp modelId="{C7836BE9-0EA4-405C-9F93-E3E4E81204FF}">
      <dsp:nvSpPr>
        <dsp:cNvPr id="0" name=""/>
        <dsp:cNvSpPr/>
      </dsp:nvSpPr>
      <dsp:spPr>
        <a:xfrm>
          <a:off x="1820840" y="523638"/>
          <a:ext cx="2016031" cy="806412"/>
        </a:xfrm>
        <a:prstGeom prst="chevron">
          <a:avLst/>
        </a:prstGeom>
        <a:solidFill>
          <a:srgbClr val="0000B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Develop</a:t>
          </a:r>
          <a:endParaRPr lang="en-US" sz="1600" kern="1200" dirty="0"/>
        </a:p>
      </dsp:txBody>
      <dsp:txXfrm>
        <a:off x="2224046" y="523638"/>
        <a:ext cx="1209619" cy="806412"/>
      </dsp:txXfrm>
    </dsp:sp>
    <dsp:sp modelId="{A4438B6E-76E7-427F-9637-C726CD3112B6}">
      <dsp:nvSpPr>
        <dsp:cNvPr id="0" name=""/>
        <dsp:cNvSpPr/>
      </dsp:nvSpPr>
      <dsp:spPr>
        <a:xfrm>
          <a:off x="3631121" y="523638"/>
          <a:ext cx="2016031" cy="806412"/>
        </a:xfrm>
        <a:prstGeom prst="chevron">
          <a:avLst/>
        </a:prstGeom>
        <a:solidFill>
          <a:srgbClr val="0000B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Manufacture</a:t>
          </a:r>
          <a:endParaRPr lang="en-US" sz="1600" kern="1200" dirty="0"/>
        </a:p>
      </dsp:txBody>
      <dsp:txXfrm>
        <a:off x="4034327" y="523638"/>
        <a:ext cx="1209619" cy="806412"/>
      </dsp:txXfrm>
    </dsp:sp>
    <dsp:sp modelId="{E9F1CC6D-ABC0-4290-8C41-92538A1925B9}">
      <dsp:nvSpPr>
        <dsp:cNvPr id="0" name=""/>
        <dsp:cNvSpPr/>
      </dsp:nvSpPr>
      <dsp:spPr>
        <a:xfrm>
          <a:off x="5445549" y="523638"/>
          <a:ext cx="2016031" cy="806412"/>
        </a:xfrm>
        <a:prstGeom prst="chevron">
          <a:avLst/>
        </a:prstGeom>
        <a:solidFill>
          <a:srgbClr val="0000B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S&amp;M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Distribute</a:t>
          </a:r>
          <a:endParaRPr lang="en-US" sz="1600" kern="1200" dirty="0"/>
        </a:p>
      </dsp:txBody>
      <dsp:txXfrm>
        <a:off x="5848755" y="523638"/>
        <a:ext cx="1209619" cy="806412"/>
      </dsp:txXfrm>
    </dsp:sp>
    <dsp:sp modelId="{FB66D132-476F-4F5E-A0F7-C5E04722E1C0}">
      <dsp:nvSpPr>
        <dsp:cNvPr id="0" name=""/>
        <dsp:cNvSpPr/>
      </dsp:nvSpPr>
      <dsp:spPr>
        <a:xfrm>
          <a:off x="7259977" y="523638"/>
          <a:ext cx="2016031" cy="806412"/>
        </a:xfrm>
        <a:prstGeom prst="chevron">
          <a:avLst/>
        </a:prstGeom>
        <a:solidFill>
          <a:srgbClr val="0000B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Manage Product</a:t>
          </a:r>
          <a:endParaRPr lang="en-US" sz="1600" kern="1200" dirty="0"/>
        </a:p>
      </dsp:txBody>
      <dsp:txXfrm>
        <a:off x="7663183" y="523638"/>
        <a:ext cx="1209619" cy="806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75361" y="2437005"/>
            <a:ext cx="1105408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950721" y="4402330"/>
            <a:ext cx="91033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6/17/16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6/17/16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50240" y="1808100"/>
            <a:ext cx="565708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697472" y="1808100"/>
            <a:ext cx="565708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6/17/16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6/17/16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6/17/16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50241" y="314454"/>
            <a:ext cx="117043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50241" y="1808100"/>
            <a:ext cx="117043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421632" y="7311011"/>
            <a:ext cx="416153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50241" y="7311011"/>
            <a:ext cx="299110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6/17/16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363458" y="7311011"/>
            <a:ext cx="299110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177">
        <a:defRPr>
          <a:latin typeface="+mn-lt"/>
          <a:ea typeface="+mn-ea"/>
          <a:cs typeface="+mn-cs"/>
        </a:defRPr>
      </a:lvl2pPr>
      <a:lvl3pPr marL="914354">
        <a:defRPr>
          <a:latin typeface="+mn-lt"/>
          <a:ea typeface="+mn-ea"/>
          <a:cs typeface="+mn-cs"/>
        </a:defRPr>
      </a:lvl3pPr>
      <a:lvl4pPr marL="1371531">
        <a:defRPr>
          <a:latin typeface="+mn-lt"/>
          <a:ea typeface="+mn-ea"/>
          <a:cs typeface="+mn-cs"/>
        </a:defRPr>
      </a:lvl4pPr>
      <a:lvl5pPr marL="1828707">
        <a:defRPr>
          <a:latin typeface="+mn-lt"/>
          <a:ea typeface="+mn-ea"/>
          <a:cs typeface="+mn-cs"/>
        </a:defRPr>
      </a:lvl5pPr>
      <a:lvl6pPr marL="2285884">
        <a:defRPr>
          <a:latin typeface="+mn-lt"/>
          <a:ea typeface="+mn-ea"/>
          <a:cs typeface="+mn-cs"/>
        </a:defRPr>
      </a:lvl6pPr>
      <a:lvl7pPr marL="2743061">
        <a:defRPr>
          <a:latin typeface="+mn-lt"/>
          <a:ea typeface="+mn-ea"/>
          <a:cs typeface="+mn-cs"/>
        </a:defRPr>
      </a:lvl7pPr>
      <a:lvl8pPr marL="3200238">
        <a:defRPr>
          <a:latin typeface="+mn-lt"/>
          <a:ea typeface="+mn-ea"/>
          <a:cs typeface="+mn-cs"/>
        </a:defRPr>
      </a:lvl8pPr>
      <a:lvl9pPr marL="3657415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177">
        <a:defRPr>
          <a:latin typeface="+mn-lt"/>
          <a:ea typeface="+mn-ea"/>
          <a:cs typeface="+mn-cs"/>
        </a:defRPr>
      </a:lvl2pPr>
      <a:lvl3pPr marL="914354">
        <a:defRPr>
          <a:latin typeface="+mn-lt"/>
          <a:ea typeface="+mn-ea"/>
          <a:cs typeface="+mn-cs"/>
        </a:defRPr>
      </a:lvl3pPr>
      <a:lvl4pPr marL="1371531">
        <a:defRPr>
          <a:latin typeface="+mn-lt"/>
          <a:ea typeface="+mn-ea"/>
          <a:cs typeface="+mn-cs"/>
        </a:defRPr>
      </a:lvl4pPr>
      <a:lvl5pPr marL="1828707">
        <a:defRPr>
          <a:latin typeface="+mn-lt"/>
          <a:ea typeface="+mn-ea"/>
          <a:cs typeface="+mn-cs"/>
        </a:defRPr>
      </a:lvl5pPr>
      <a:lvl6pPr marL="2285884">
        <a:defRPr>
          <a:latin typeface="+mn-lt"/>
          <a:ea typeface="+mn-ea"/>
          <a:cs typeface="+mn-cs"/>
        </a:defRPr>
      </a:lvl6pPr>
      <a:lvl7pPr marL="2743061">
        <a:defRPr>
          <a:latin typeface="+mn-lt"/>
          <a:ea typeface="+mn-ea"/>
          <a:cs typeface="+mn-cs"/>
        </a:defRPr>
      </a:lvl7pPr>
      <a:lvl8pPr marL="3200238">
        <a:defRPr>
          <a:latin typeface="+mn-lt"/>
          <a:ea typeface="+mn-ea"/>
          <a:cs typeface="+mn-cs"/>
        </a:defRPr>
      </a:lvl8pPr>
      <a:lvl9pPr marL="3657415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hyperlink" Target="mailto:Charbel@geniusoftware.com" TargetMode="External"/><Relationship Id="rId5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1" Type="http://schemas.microsoft.com/office/2007/relationships/diagramDrawing" Target="../diagrams/drawing2.xml"/><Relationship Id="rId1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4384" y="0"/>
            <a:ext cx="926591" cy="78394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3" name="object 3"/>
          <p:cNvSpPr/>
          <p:nvPr/>
        </p:nvSpPr>
        <p:spPr>
          <a:xfrm>
            <a:off x="1560576" y="5759451"/>
            <a:ext cx="658368" cy="8519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4" name="object 4"/>
          <p:cNvSpPr/>
          <p:nvPr/>
        </p:nvSpPr>
        <p:spPr>
          <a:xfrm>
            <a:off x="2877311" y="0"/>
            <a:ext cx="10107168" cy="783945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5" name="object 5"/>
          <p:cNvSpPr txBox="1"/>
          <p:nvPr/>
        </p:nvSpPr>
        <p:spPr>
          <a:xfrm>
            <a:off x="1044865" y="6677000"/>
            <a:ext cx="1723734" cy="9874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2225"/>
              </a:lnSpc>
            </a:pPr>
            <a:r>
              <a:rPr lang="en-US" sz="1600" spc="-160" dirty="0" smtClean="0">
                <a:solidFill>
                  <a:srgbClr val="1A161A"/>
                </a:solidFill>
                <a:latin typeface="Arial"/>
                <a:cs typeface="Arial"/>
              </a:rPr>
              <a:t>GENIUS </a:t>
            </a:r>
            <a:r>
              <a:rPr lang="en-US" sz="1600" spc="-135" dirty="0" smtClean="0">
                <a:solidFill>
                  <a:srgbClr val="803487"/>
                </a:solidFill>
                <a:latin typeface="Arial"/>
                <a:cs typeface="Arial"/>
              </a:rPr>
              <a:t>SOFTWARE</a:t>
            </a:r>
            <a:endParaRPr lang="en-US" sz="1600" spc="-135" dirty="0">
              <a:solidFill>
                <a:srgbClr val="803487"/>
              </a:solidFill>
              <a:latin typeface="Arial"/>
              <a:cs typeface="Arial"/>
            </a:endParaRPr>
          </a:p>
          <a:p>
            <a:pPr marL="12700" algn="ctr">
              <a:lnSpc>
                <a:spcPts val="2225"/>
              </a:lnSpc>
            </a:pPr>
            <a:endParaRPr sz="1900" dirty="0">
              <a:latin typeface="Arial"/>
              <a:cs typeface="Arial"/>
            </a:endParaRPr>
          </a:p>
          <a:p>
            <a:pPr marL="12700">
              <a:lnSpc>
                <a:spcPts val="1085"/>
              </a:lnSpc>
            </a:pPr>
            <a:r>
              <a:rPr lang="en-US" sz="1050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</a:t>
            </a:r>
            <a:r>
              <a:rPr lang="en-US" sz="1401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US" sz="1100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00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1401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1100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anagement</a:t>
            </a:r>
          </a:p>
          <a:p>
            <a:pPr marL="12700">
              <a:lnSpc>
                <a:spcPts val="1085"/>
              </a:lnSpc>
            </a:pPr>
            <a:r>
              <a:rPr lang="en-US" sz="1050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  </a:t>
            </a:r>
            <a:r>
              <a:rPr lang="en-US" sz="11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US" sz="900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00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11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900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ntelligence</a:t>
            </a:r>
          </a:p>
          <a:p>
            <a:pPr marL="12700">
              <a:lnSpc>
                <a:spcPts val="1085"/>
              </a:lnSpc>
            </a:pPr>
            <a:r>
              <a:rPr lang="en-US" sz="900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        </a:t>
            </a:r>
            <a:r>
              <a:rPr lang="en-US" sz="800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@ </a:t>
            </a:r>
            <a:r>
              <a:rPr lang="en-US" sz="800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your fingertip</a:t>
            </a:r>
            <a:endParaRPr sz="800" i="1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77311" y="0"/>
            <a:ext cx="10107167" cy="7839456"/>
          </a:xfrm>
          <a:prstGeom prst="rect">
            <a:avLst/>
          </a:prstGeom>
          <a:blipFill dpi="0" rotWithShape="1">
            <a:blip r:embed="rId5">
              <a:alphaModFix amt="43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algn="ctr"/>
            <a:r>
              <a:rPr lang="en-US" altLang="en-US" sz="7999" dirty="0">
                <a:solidFill>
                  <a:schemeClr val="accent2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I</a:t>
            </a:r>
            <a:r>
              <a:rPr lang="en-US" altLang="en-US" sz="6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ntegrated </a:t>
            </a:r>
          </a:p>
          <a:p>
            <a:pPr algn="ctr"/>
            <a:r>
              <a:rPr lang="en-US" altLang="en-US" sz="7999" dirty="0">
                <a:solidFill>
                  <a:schemeClr val="accent2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 E</a:t>
            </a:r>
            <a:r>
              <a:rPr lang="en-US" altLang="en-US" sz="6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lectronic</a:t>
            </a:r>
          </a:p>
          <a:p>
            <a:pPr algn="ctr"/>
            <a:r>
              <a:rPr lang="en-US" altLang="en-US" sz="6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    </a:t>
            </a:r>
            <a:r>
              <a:rPr lang="en-US" altLang="en-US" sz="7999" dirty="0">
                <a:solidFill>
                  <a:schemeClr val="accent2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E</a:t>
            </a:r>
            <a:r>
              <a:rPr lang="en-US" altLang="en-US" sz="6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nterprise</a:t>
            </a:r>
          </a:p>
          <a:p>
            <a:pPr algn="ctr"/>
            <a:endParaRPr lang="en-US" altLang="en-US" sz="65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47000"/>
                  </a:srgbClr>
                </a:outerShdw>
              </a:effectLst>
            </a:endParaRPr>
          </a:p>
          <a:p>
            <a:pPr algn="ctr"/>
            <a:r>
              <a:rPr lang="en-US" altLang="en-US" sz="65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     </a:t>
            </a:r>
            <a:r>
              <a:rPr lang="en-US" altLang="en-US" sz="65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GENIUS SOFTWARE</a:t>
            </a:r>
            <a:r>
              <a:rPr lang="en-US" altLang="en-US" sz="1801" dirty="0">
                <a:solidFill>
                  <a:srgbClr val="FF0000"/>
                </a:solidFill>
              </a:rPr>
              <a:t/>
            </a:r>
            <a:br>
              <a:rPr lang="en-US" altLang="en-US" sz="1801" dirty="0">
                <a:solidFill>
                  <a:srgbClr val="FF0000"/>
                </a:solidFill>
              </a:rPr>
            </a:br>
            <a:endParaRPr lang="en-US" sz="180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4384" y="0"/>
            <a:ext cx="926591" cy="78394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4" name="object 4"/>
          <p:cNvSpPr/>
          <p:nvPr/>
        </p:nvSpPr>
        <p:spPr>
          <a:xfrm>
            <a:off x="2877311" y="0"/>
            <a:ext cx="10107168" cy="78394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5" name="object 5"/>
          <p:cNvSpPr txBox="1"/>
          <p:nvPr/>
        </p:nvSpPr>
        <p:spPr>
          <a:xfrm>
            <a:off x="1044865" y="6677000"/>
            <a:ext cx="1723734" cy="10130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2225"/>
              </a:lnSpc>
            </a:pPr>
            <a:r>
              <a:rPr sz="1900" spc="-160" dirty="0">
                <a:solidFill>
                  <a:srgbClr val="1A161A"/>
                </a:solidFill>
                <a:latin typeface="Arial"/>
                <a:cs typeface="Arial"/>
              </a:rPr>
              <a:t>S/1V </a:t>
            </a:r>
            <a:r>
              <a:rPr sz="1900" spc="-295" dirty="0">
                <a:solidFill>
                  <a:srgbClr val="1A161A"/>
                </a:solidFill>
                <a:latin typeface="Arial"/>
                <a:cs typeface="Arial"/>
              </a:rPr>
              <a:t>VY</a:t>
            </a:r>
            <a:r>
              <a:rPr sz="1900" spc="-155" dirty="0">
                <a:solidFill>
                  <a:srgbClr val="1A161A"/>
                </a:solidFill>
                <a:latin typeface="Arial"/>
                <a:cs typeface="Arial"/>
              </a:rPr>
              <a:t> </a:t>
            </a:r>
            <a:r>
              <a:rPr sz="1900" spc="-135" dirty="0">
                <a:solidFill>
                  <a:srgbClr val="803487"/>
                </a:solidFill>
                <a:latin typeface="Arial"/>
                <a:cs typeface="Arial"/>
              </a:rPr>
              <a:t>GLOBE</a:t>
            </a:r>
            <a:endParaRPr lang="en-US" sz="1900" spc="-135" dirty="0">
              <a:solidFill>
                <a:srgbClr val="803487"/>
              </a:solidFill>
              <a:latin typeface="Arial"/>
              <a:cs typeface="Arial"/>
            </a:endParaRPr>
          </a:p>
          <a:p>
            <a:pPr marL="12700" algn="ctr">
              <a:lnSpc>
                <a:spcPts val="2225"/>
              </a:lnSpc>
            </a:pPr>
            <a:endParaRPr sz="1900" dirty="0">
              <a:latin typeface="Arial"/>
              <a:cs typeface="Arial"/>
            </a:endParaRPr>
          </a:p>
          <a:p>
            <a:pPr marL="12700">
              <a:lnSpc>
                <a:spcPts val="1085"/>
              </a:lnSpc>
            </a:pPr>
            <a:r>
              <a:rPr lang="en-US" sz="1050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</a:t>
            </a:r>
            <a:r>
              <a:rPr lang="en-US" sz="1401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US" sz="1100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00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1401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1100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anagement</a:t>
            </a:r>
          </a:p>
          <a:p>
            <a:pPr marL="12700">
              <a:lnSpc>
                <a:spcPts val="1085"/>
              </a:lnSpc>
            </a:pPr>
            <a:r>
              <a:rPr lang="en-US" sz="1050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  </a:t>
            </a:r>
            <a:r>
              <a:rPr lang="en-US" sz="11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US" sz="900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00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11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900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ntelligence</a:t>
            </a:r>
          </a:p>
          <a:p>
            <a:pPr marL="12700">
              <a:lnSpc>
                <a:spcPts val="1085"/>
              </a:lnSpc>
            </a:pPr>
            <a:r>
              <a:rPr lang="en-US" sz="900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        </a:t>
            </a:r>
            <a:r>
              <a:rPr lang="en-US" sz="800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@ </a:t>
            </a:r>
            <a:r>
              <a:rPr lang="en-US" sz="800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your fingertip</a:t>
            </a:r>
            <a:endParaRPr sz="800" i="1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97202" y="67579"/>
            <a:ext cx="9829799" cy="6125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en-US" sz="65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47000"/>
                  </a:srgbClr>
                </a:outerShdw>
              </a:effectLst>
            </a:endParaRPr>
          </a:p>
          <a:p>
            <a:pPr algn="ctr"/>
            <a:r>
              <a:rPr lang="en-US" altLang="en-US" sz="65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Questions?</a:t>
            </a:r>
          </a:p>
          <a:p>
            <a:pPr algn="ctr"/>
            <a:endParaRPr lang="en-US" altLang="en-US" sz="6500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47000"/>
                  </a:srgbClr>
                </a:outerShdw>
              </a:effectLst>
            </a:endParaRPr>
          </a:p>
          <a:p>
            <a:pPr algn="ctr"/>
            <a:r>
              <a:rPr lang="en-US" altLang="en-US" sz="3200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Charbel Achkar </a:t>
            </a:r>
            <a:r>
              <a:rPr lang="en-US" altLang="en-US" sz="32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  <a:hlinkClick r:id="rId4"/>
              </a:rPr>
              <a:t>Charbel@geniuSoftware.com</a:t>
            </a:r>
            <a:endParaRPr lang="en-US" altLang="en-US" sz="32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47000"/>
                  </a:srgbClr>
                </a:outerShdw>
              </a:effectLst>
            </a:endParaRPr>
          </a:p>
          <a:p>
            <a:pPr algn="ctr"/>
            <a:r>
              <a:rPr lang="en-US" altLang="en-US" sz="32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               M: +1 (415) 702-7743</a:t>
            </a:r>
          </a:p>
          <a:p>
            <a:pPr algn="ctr"/>
            <a:endParaRPr lang="en-US" altLang="en-US" sz="3200" dirty="0" smtClean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47000"/>
                  </a:srgbClr>
                </a:outerShdw>
              </a:effectLst>
            </a:endParaRPr>
          </a:p>
          <a:p>
            <a:pPr algn="ctr"/>
            <a:r>
              <a:rPr lang="en-US" altLang="en-US" sz="6500" dirty="0" smtClean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47000"/>
                    </a:srgbClr>
                  </a:outerShdw>
                </a:effectLst>
              </a:rPr>
              <a:t>THANK YOU</a:t>
            </a:r>
          </a:p>
          <a:p>
            <a:pPr algn="ctr"/>
            <a:r>
              <a:rPr lang="en-US" altLang="en-US" sz="1801" dirty="0">
                <a:solidFill>
                  <a:srgbClr val="FF0000"/>
                </a:solidFill>
              </a:rPr>
              <a:t/>
            </a:r>
            <a:br>
              <a:rPr lang="en-US" altLang="en-US" sz="1801" dirty="0">
                <a:solidFill>
                  <a:srgbClr val="FF0000"/>
                </a:solidFill>
              </a:rPr>
            </a:br>
            <a:endParaRPr lang="en-US" sz="1801" dirty="0"/>
          </a:p>
        </p:txBody>
      </p:sp>
      <p:sp>
        <p:nvSpPr>
          <p:cNvPr id="7" name="object 3"/>
          <p:cNvSpPr/>
          <p:nvPr/>
        </p:nvSpPr>
        <p:spPr>
          <a:xfrm>
            <a:off x="1560576" y="5759451"/>
            <a:ext cx="658368" cy="85194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</p:spTree>
    <p:extLst>
      <p:ext uri="{BB962C8B-B14F-4D97-AF65-F5344CB8AC3E}">
        <p14:creationId xmlns:p14="http://schemas.microsoft.com/office/powerpoint/2010/main" val="83604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101600" y="260469"/>
            <a:ext cx="12771753" cy="538609"/>
          </a:xfrm>
          <a:noFill/>
          <a:ln>
            <a:noFill/>
          </a:ln>
          <a:effectLst>
            <a:glow>
              <a:schemeClr val="accent1">
                <a:alpha val="40000"/>
              </a:schemeClr>
            </a:glow>
            <a:outerShdw dir="300000" sx="28000" sy="28000" algn="ctr" rotWithShape="0">
              <a:srgbClr val="000000">
                <a:alpha val="84000"/>
              </a:srgb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/>
          <a:lstStyle/>
          <a:p>
            <a:r>
              <a:rPr lang="en-US" altLang="en-US" sz="3500" dirty="0">
                <a:solidFill>
                  <a:schemeClr val="accent2"/>
                </a:solidFill>
              </a:rPr>
              <a:t>                   </a:t>
            </a:r>
            <a:r>
              <a:rPr lang="en-US" altLang="en-US" sz="3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Key Discussion Points</a:t>
            </a:r>
            <a:endParaRPr lang="en-US" altLang="en-US" sz="3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4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16642" y="6813728"/>
            <a:ext cx="472158" cy="24699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4585">
                <a:solidFill>
                  <a:schemeClr val="tx1"/>
                </a:solidFill>
                <a:latin typeface="Arial" charset="0"/>
              </a:defRPr>
            </a:lvl1pPr>
            <a:lvl2pPr marL="851602" indent="-327539">
              <a:defRPr sz="4585">
                <a:solidFill>
                  <a:schemeClr val="tx1"/>
                </a:solidFill>
                <a:latin typeface="Arial" charset="0"/>
              </a:defRPr>
            </a:lvl2pPr>
            <a:lvl3pPr marL="1310155" indent="-262031">
              <a:defRPr sz="4585">
                <a:solidFill>
                  <a:schemeClr val="tx1"/>
                </a:solidFill>
                <a:latin typeface="Arial" charset="0"/>
              </a:defRPr>
            </a:lvl3pPr>
            <a:lvl4pPr marL="1834216" indent="-262031">
              <a:defRPr sz="4585">
                <a:solidFill>
                  <a:schemeClr val="tx1"/>
                </a:solidFill>
                <a:latin typeface="Arial" charset="0"/>
              </a:defRPr>
            </a:lvl4pPr>
            <a:lvl5pPr marL="2358278" indent="-262031">
              <a:defRPr sz="4585">
                <a:solidFill>
                  <a:schemeClr val="tx1"/>
                </a:solidFill>
                <a:latin typeface="Arial" charset="0"/>
              </a:defRPr>
            </a:lvl5pPr>
            <a:lvl6pPr marL="2882342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6pPr>
            <a:lvl7pPr marL="3406402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7pPr>
            <a:lvl8pPr marL="3930465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8pPr>
            <a:lvl9pPr marL="4454525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9pPr>
          </a:lstStyle>
          <a:p>
            <a:fld id="{261AE404-2B48-A242-AFA6-7F657C9C8B7E}" type="slidenum">
              <a:rPr lang="en-US" altLang="en-US" sz="1605"/>
              <a:pPr/>
              <a:t>2</a:t>
            </a:fld>
            <a:endParaRPr lang="en-US" altLang="en-US" sz="1605" dirty="0"/>
          </a:p>
        </p:txBody>
      </p:sp>
      <p:sp>
        <p:nvSpPr>
          <p:cNvPr id="18" name="object 2"/>
          <p:cNvSpPr/>
          <p:nvPr/>
        </p:nvSpPr>
        <p:spPr>
          <a:xfrm>
            <a:off x="406402" y="6795884"/>
            <a:ext cx="670558" cy="7101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19" name="object 10"/>
          <p:cNvSpPr/>
          <p:nvPr/>
        </p:nvSpPr>
        <p:spPr>
          <a:xfrm>
            <a:off x="0" y="1"/>
            <a:ext cx="0" cy="7858759"/>
          </a:xfrm>
          <a:custGeom>
            <a:avLst/>
            <a:gdLst/>
            <a:ahLst/>
            <a:cxnLst/>
            <a:rect l="l" t="t" r="r" b="b"/>
            <a:pathLst>
              <a:path h="7858759">
                <a:moveTo>
                  <a:pt x="0" y="7858252"/>
                </a:moveTo>
                <a:lnTo>
                  <a:pt x="0" y="0"/>
                </a:lnTo>
              </a:path>
            </a:pathLst>
          </a:custGeom>
          <a:ln w="6095">
            <a:solidFill>
              <a:srgbClr val="3BA8F4"/>
            </a:solidFill>
          </a:ln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23" name="object 14"/>
          <p:cNvSpPr txBox="1"/>
          <p:nvPr/>
        </p:nvSpPr>
        <p:spPr>
          <a:xfrm>
            <a:off x="1050367" y="6799034"/>
            <a:ext cx="1985225" cy="682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en-US" sz="1600" spc="-55" dirty="0" smtClean="0">
                <a:solidFill>
                  <a:srgbClr val="1A161A"/>
                </a:solidFill>
                <a:latin typeface="Arial"/>
                <a:cs typeface="Arial"/>
              </a:rPr>
              <a:t>GENIUS </a:t>
            </a:r>
            <a:r>
              <a:rPr lang="en-US" sz="1600" spc="-40" dirty="0" smtClean="0">
                <a:solidFill>
                  <a:srgbClr val="803487"/>
                </a:solidFill>
                <a:latin typeface="Arial"/>
                <a:cs typeface="Arial"/>
              </a:rPr>
              <a:t>SOFTWARE</a:t>
            </a:r>
            <a:endParaRPr lang="en-US" sz="1600" b="1" spc="14" dirty="0">
              <a:solidFill>
                <a:srgbClr val="1A161A"/>
              </a:solidFill>
              <a:latin typeface="Arial" charset="0"/>
              <a:ea typeface="Arial" charset="0"/>
              <a:cs typeface="Arial" charset="0"/>
            </a:endParaRPr>
          </a:p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en-US" sz="999" b="1" spc="14" dirty="0" smtClean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B</a:t>
            </a:r>
            <a:r>
              <a:rPr lang="en-US" sz="999" i="1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anagement</a:t>
            </a:r>
          </a:p>
          <a:p>
            <a:pPr marL="12700">
              <a:lnSpc>
                <a:spcPts val="1085"/>
              </a:lnSpc>
            </a:pP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</a:t>
            </a:r>
            <a:r>
              <a:rPr lang="en-US" sz="999" b="1" spc="14" dirty="0" smtClean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B</a:t>
            </a:r>
            <a:r>
              <a:rPr lang="en-US" sz="999" i="1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ntelligence</a:t>
            </a:r>
          </a:p>
          <a:p>
            <a:pPr marL="12700">
              <a:lnSpc>
                <a:spcPts val="1085"/>
              </a:lnSpc>
            </a:pPr>
            <a:r>
              <a:rPr lang="en-US" sz="999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 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@ 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your fingertip </a:t>
            </a:r>
            <a:endParaRPr sz="999" dirty="0">
              <a:latin typeface="Arial"/>
              <a:cs typeface="Arial"/>
            </a:endParaRPr>
          </a:p>
        </p:txBody>
      </p:sp>
      <p:sp>
        <p:nvSpPr>
          <p:cNvPr id="25" name="Line 4"/>
          <p:cNvSpPr>
            <a:spLocks noChangeShapeType="1"/>
          </p:cNvSpPr>
          <p:nvPr/>
        </p:nvSpPr>
        <p:spPr bwMode="auto">
          <a:xfrm>
            <a:off x="2042980" y="875590"/>
            <a:ext cx="7507421" cy="7060"/>
          </a:xfrm>
          <a:prstGeom prst="line">
            <a:avLst/>
          </a:prstGeom>
          <a:noFill/>
          <a:ln w="254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  <p:sp>
        <p:nvSpPr>
          <p:cNvPr id="26" name="Line 5"/>
          <p:cNvSpPr>
            <a:spLocks noChangeShapeType="1"/>
          </p:cNvSpPr>
          <p:nvPr/>
        </p:nvSpPr>
        <p:spPr bwMode="auto">
          <a:xfrm flipV="1">
            <a:off x="2251476" y="958850"/>
            <a:ext cx="7130425" cy="0"/>
          </a:xfrm>
          <a:prstGeom prst="line">
            <a:avLst/>
          </a:prstGeom>
          <a:noFill/>
          <a:ln w="127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82600" y="1600002"/>
            <a:ext cx="11704320" cy="4616648"/>
          </a:xfrm>
        </p:spPr>
        <p:txBody>
          <a:bodyPr/>
          <a:lstStyle/>
          <a:p>
            <a:pPr marL="285750" indent="-285750">
              <a:buFont typeface="Wingdings" charset="2"/>
              <a:buChar char="Ø"/>
            </a:pPr>
            <a:r>
              <a:rPr lang="en-US" sz="3000" dirty="0" smtClean="0"/>
              <a:t>Problem Statement</a:t>
            </a:r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  <a:p>
            <a:pPr marL="285750" indent="-285750">
              <a:buFont typeface="Wingdings" charset="2"/>
              <a:buChar char="Ø"/>
            </a:pPr>
            <a:r>
              <a:rPr lang="en-US" sz="3000" dirty="0" smtClean="0"/>
              <a:t>Platform Offering</a:t>
            </a:r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  <a:p>
            <a:pPr marL="285750" indent="-285750">
              <a:buFont typeface="Wingdings" charset="2"/>
              <a:buChar char="Ø"/>
            </a:pPr>
            <a:r>
              <a:rPr lang="en-US" sz="3000" dirty="0" smtClean="0"/>
              <a:t>Backgrounds</a:t>
            </a:r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  <a:p>
            <a:pPr marL="285750" indent="-285750">
              <a:buFont typeface="Wingdings" charset="2"/>
              <a:buChar char="Ø"/>
            </a:pPr>
            <a:r>
              <a:rPr lang="en-US" sz="3000" dirty="0" smtClean="0"/>
              <a:t>Prototype</a:t>
            </a:r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  <a:p>
            <a:pPr marL="285750" indent="-285750">
              <a:buFont typeface="Wingdings" charset="2"/>
              <a:buChar char="Ø"/>
            </a:pPr>
            <a:r>
              <a:rPr lang="en-US" sz="3000" dirty="0" smtClean="0"/>
              <a:t>Game Changers</a:t>
            </a:r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81042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131447" y="496442"/>
            <a:ext cx="12771753" cy="538609"/>
          </a:xfrm>
          <a:noFill/>
          <a:ln>
            <a:noFill/>
          </a:ln>
          <a:effectLst>
            <a:glow>
              <a:schemeClr val="accent1">
                <a:alpha val="40000"/>
              </a:schemeClr>
            </a:glow>
            <a:outerShdw dir="300000" sx="28000" sy="28000" algn="ctr" rotWithShape="0">
              <a:srgbClr val="000000">
                <a:alpha val="84000"/>
              </a:srgb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/>
          <a:lstStyle/>
          <a:p>
            <a:r>
              <a:rPr lang="en-US" altLang="en-US" sz="3500" dirty="0">
                <a:solidFill>
                  <a:schemeClr val="accent2"/>
                </a:solidFill>
              </a:rPr>
              <a:t>                   </a:t>
            </a:r>
            <a:r>
              <a:rPr lang="en-US" altLang="en-US" sz="3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Pharmaceutical Value Chain</a:t>
            </a:r>
          </a:p>
        </p:txBody>
      </p:sp>
      <p:sp>
        <p:nvSpPr>
          <p:cNvPr id="614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16642" y="6813728"/>
            <a:ext cx="472158" cy="24699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4585">
                <a:solidFill>
                  <a:schemeClr val="tx1"/>
                </a:solidFill>
                <a:latin typeface="Arial" charset="0"/>
              </a:defRPr>
            </a:lvl1pPr>
            <a:lvl2pPr marL="851602" indent="-327539">
              <a:defRPr sz="4585">
                <a:solidFill>
                  <a:schemeClr val="tx1"/>
                </a:solidFill>
                <a:latin typeface="Arial" charset="0"/>
              </a:defRPr>
            </a:lvl2pPr>
            <a:lvl3pPr marL="1310155" indent="-262031">
              <a:defRPr sz="4585">
                <a:solidFill>
                  <a:schemeClr val="tx1"/>
                </a:solidFill>
                <a:latin typeface="Arial" charset="0"/>
              </a:defRPr>
            </a:lvl3pPr>
            <a:lvl4pPr marL="1834216" indent="-262031">
              <a:defRPr sz="4585">
                <a:solidFill>
                  <a:schemeClr val="tx1"/>
                </a:solidFill>
                <a:latin typeface="Arial" charset="0"/>
              </a:defRPr>
            </a:lvl4pPr>
            <a:lvl5pPr marL="2358278" indent="-262031">
              <a:defRPr sz="4585">
                <a:solidFill>
                  <a:schemeClr val="tx1"/>
                </a:solidFill>
                <a:latin typeface="Arial" charset="0"/>
              </a:defRPr>
            </a:lvl5pPr>
            <a:lvl6pPr marL="2882342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6pPr>
            <a:lvl7pPr marL="3406402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7pPr>
            <a:lvl8pPr marL="3930465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8pPr>
            <a:lvl9pPr marL="4454525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9pPr>
          </a:lstStyle>
          <a:p>
            <a:fld id="{261AE404-2B48-A242-AFA6-7F657C9C8B7E}" type="slidenum">
              <a:rPr lang="en-US" altLang="en-US" sz="1605"/>
              <a:pPr/>
              <a:t>3</a:t>
            </a:fld>
            <a:endParaRPr lang="en-US" altLang="en-US" sz="1605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2047666" y="2251627"/>
          <a:ext cx="8909473" cy="21351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61413783"/>
              </p:ext>
            </p:extLst>
          </p:nvPr>
        </p:nvGraphicFramePr>
        <p:xfrm>
          <a:off x="1979729" y="1873139"/>
          <a:ext cx="9278274" cy="18536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6150" name="TextBox 4"/>
          <p:cNvSpPr txBox="1">
            <a:spLocks noChangeArrowheads="1"/>
          </p:cNvSpPr>
          <p:nvPr/>
        </p:nvSpPr>
        <p:spPr bwMode="auto">
          <a:xfrm>
            <a:off x="2251478" y="3415662"/>
            <a:ext cx="1359349" cy="58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4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4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4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4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605" b="1" dirty="0">
                <a:solidFill>
                  <a:srgbClr val="0000B0"/>
                </a:solidFill>
              </a:rPr>
              <a:t>Molecule</a:t>
            </a:r>
          </a:p>
          <a:p>
            <a:r>
              <a:rPr lang="en-US" altLang="en-US" sz="1605" b="1" dirty="0">
                <a:solidFill>
                  <a:srgbClr val="0000B0"/>
                </a:solidFill>
              </a:rPr>
              <a:t>Biologic</a:t>
            </a:r>
          </a:p>
        </p:txBody>
      </p:sp>
      <p:sp>
        <p:nvSpPr>
          <p:cNvPr id="6151" name="TextBox 12"/>
          <p:cNvSpPr txBox="1">
            <a:spLocks noChangeArrowheads="1"/>
          </p:cNvSpPr>
          <p:nvPr/>
        </p:nvSpPr>
        <p:spPr bwMode="auto">
          <a:xfrm>
            <a:off x="3901986" y="3415665"/>
            <a:ext cx="1532226" cy="583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4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4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4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4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605" b="1" dirty="0">
                <a:solidFill>
                  <a:srgbClr val="0000B0"/>
                </a:solidFill>
              </a:rPr>
              <a:t>Formulation</a:t>
            </a:r>
          </a:p>
          <a:p>
            <a:r>
              <a:rPr lang="en-US" altLang="en-US" sz="1605" b="1" dirty="0">
                <a:solidFill>
                  <a:srgbClr val="0000B0"/>
                </a:solidFill>
              </a:rPr>
              <a:t>Clinical Trials</a:t>
            </a:r>
          </a:p>
        </p:txBody>
      </p:sp>
      <p:sp>
        <p:nvSpPr>
          <p:cNvPr id="6152" name="TextBox 13"/>
          <p:cNvSpPr txBox="1">
            <a:spLocks noChangeArrowheads="1"/>
          </p:cNvSpPr>
          <p:nvPr/>
        </p:nvSpPr>
        <p:spPr bwMode="auto">
          <a:xfrm>
            <a:off x="5745387" y="3415664"/>
            <a:ext cx="1534046" cy="58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4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4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4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4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605" b="1" dirty="0">
                <a:solidFill>
                  <a:srgbClr val="0000B0"/>
                </a:solidFill>
              </a:rPr>
              <a:t>Drug Product</a:t>
            </a:r>
          </a:p>
          <a:p>
            <a:r>
              <a:rPr lang="en-US" altLang="en-US" sz="1605" b="1" dirty="0">
                <a:solidFill>
                  <a:srgbClr val="0000B0"/>
                </a:solidFill>
              </a:rPr>
              <a:t>Supply Chain</a:t>
            </a:r>
          </a:p>
        </p:txBody>
      </p:sp>
      <p:sp>
        <p:nvSpPr>
          <p:cNvPr id="6153" name="TextBox 14"/>
          <p:cNvSpPr txBox="1">
            <a:spLocks noChangeArrowheads="1"/>
          </p:cNvSpPr>
          <p:nvPr/>
        </p:nvSpPr>
        <p:spPr bwMode="auto">
          <a:xfrm>
            <a:off x="7588789" y="3415665"/>
            <a:ext cx="1534044" cy="833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4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4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4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4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605" b="1" dirty="0">
                <a:solidFill>
                  <a:srgbClr val="0000B0"/>
                </a:solidFill>
              </a:rPr>
              <a:t>Promotion</a:t>
            </a:r>
          </a:p>
          <a:p>
            <a:r>
              <a:rPr lang="en-US" altLang="en-US" sz="1605" b="1" dirty="0">
                <a:solidFill>
                  <a:srgbClr val="0000B0"/>
                </a:solidFill>
              </a:rPr>
              <a:t>Logistics</a:t>
            </a:r>
          </a:p>
          <a:p>
            <a:r>
              <a:rPr lang="en-US" altLang="en-US" sz="1605" b="1" dirty="0">
                <a:solidFill>
                  <a:srgbClr val="0000B0"/>
                </a:solidFill>
              </a:rPr>
              <a:t>Cold Chain</a:t>
            </a:r>
          </a:p>
        </p:txBody>
      </p:sp>
      <p:sp>
        <p:nvSpPr>
          <p:cNvPr id="6154" name="TextBox 15"/>
          <p:cNvSpPr txBox="1">
            <a:spLocks noChangeArrowheads="1"/>
          </p:cNvSpPr>
          <p:nvPr/>
        </p:nvSpPr>
        <p:spPr bwMode="auto">
          <a:xfrm>
            <a:off x="9393978" y="3415664"/>
            <a:ext cx="1534044" cy="833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4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4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4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4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605" b="1" dirty="0">
                <a:solidFill>
                  <a:srgbClr val="0000B0"/>
                </a:solidFill>
              </a:rPr>
              <a:t>Reviews</a:t>
            </a:r>
          </a:p>
          <a:p>
            <a:r>
              <a:rPr lang="en-US" altLang="en-US" sz="1605" b="1" dirty="0">
                <a:solidFill>
                  <a:srgbClr val="0000B0"/>
                </a:solidFill>
              </a:rPr>
              <a:t>Complaints</a:t>
            </a:r>
          </a:p>
          <a:p>
            <a:r>
              <a:rPr lang="en-US" altLang="en-US" sz="1605" b="1" dirty="0">
                <a:solidFill>
                  <a:srgbClr val="0000B0"/>
                </a:solidFill>
              </a:rPr>
              <a:t>Recall</a:t>
            </a:r>
          </a:p>
        </p:txBody>
      </p:sp>
      <p:sp>
        <p:nvSpPr>
          <p:cNvPr id="6155" name="TextBox 8"/>
          <p:cNvSpPr txBox="1">
            <a:spLocks noChangeArrowheads="1"/>
          </p:cNvSpPr>
          <p:nvPr/>
        </p:nvSpPr>
        <p:spPr bwMode="auto">
          <a:xfrm>
            <a:off x="2910226" y="4465657"/>
            <a:ext cx="2893613" cy="58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4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4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4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4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605" b="1" dirty="0"/>
              <a:t>Investigational New Drug </a:t>
            </a:r>
          </a:p>
          <a:p>
            <a:r>
              <a:rPr lang="en-US" altLang="en-US" sz="1605" b="1" dirty="0"/>
              <a:t>Begin Human Clinical Trials</a:t>
            </a:r>
          </a:p>
        </p:txBody>
      </p:sp>
      <p:sp>
        <p:nvSpPr>
          <p:cNvPr id="6156" name="TextBox 22"/>
          <p:cNvSpPr txBox="1">
            <a:spLocks noChangeArrowheads="1"/>
          </p:cNvSpPr>
          <p:nvPr/>
        </p:nvSpPr>
        <p:spPr bwMode="auto">
          <a:xfrm>
            <a:off x="7452309" y="4465657"/>
            <a:ext cx="3519297" cy="586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4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4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4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4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605" b="1" dirty="0"/>
              <a:t>New Drug Application </a:t>
            </a:r>
          </a:p>
          <a:p>
            <a:r>
              <a:rPr lang="en-US" altLang="en-US" sz="1605" b="1" dirty="0"/>
              <a:t>Drug Marketing License Approved</a:t>
            </a:r>
          </a:p>
        </p:txBody>
      </p:sp>
      <p:sp>
        <p:nvSpPr>
          <p:cNvPr id="6157" name="Oval 25"/>
          <p:cNvSpPr>
            <a:spLocks noChangeArrowheads="1"/>
          </p:cNvSpPr>
          <p:nvPr/>
        </p:nvSpPr>
        <p:spPr bwMode="auto">
          <a:xfrm>
            <a:off x="3570792" y="2445738"/>
            <a:ext cx="600516" cy="736997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4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4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4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4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4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I</a:t>
            </a:r>
          </a:p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N</a:t>
            </a:r>
          </a:p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6158" name="Oval 27"/>
          <p:cNvSpPr>
            <a:spLocks noChangeArrowheads="1"/>
          </p:cNvSpPr>
          <p:nvPr/>
        </p:nvSpPr>
        <p:spPr bwMode="auto">
          <a:xfrm>
            <a:off x="5363240" y="2445738"/>
            <a:ext cx="600516" cy="736997"/>
          </a:xfrm>
          <a:prstGeom prst="ellipse">
            <a:avLst/>
          </a:prstGeom>
          <a:solidFill>
            <a:srgbClr val="248F0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4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4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4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4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4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N</a:t>
            </a:r>
          </a:p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D</a:t>
            </a:r>
          </a:p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159" name="Oval 28"/>
          <p:cNvSpPr>
            <a:spLocks noChangeArrowheads="1"/>
          </p:cNvSpPr>
          <p:nvPr/>
        </p:nvSpPr>
        <p:spPr bwMode="auto">
          <a:xfrm>
            <a:off x="2367939" y="4347374"/>
            <a:ext cx="598697" cy="738818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4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4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4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4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4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I</a:t>
            </a:r>
          </a:p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N</a:t>
            </a:r>
          </a:p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6160" name="Oval 29"/>
          <p:cNvSpPr>
            <a:spLocks noChangeArrowheads="1"/>
          </p:cNvSpPr>
          <p:nvPr/>
        </p:nvSpPr>
        <p:spPr bwMode="auto">
          <a:xfrm>
            <a:off x="6877270" y="4412854"/>
            <a:ext cx="600516" cy="736997"/>
          </a:xfrm>
          <a:prstGeom prst="ellipse">
            <a:avLst/>
          </a:prstGeom>
          <a:solidFill>
            <a:srgbClr val="248F0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4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4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4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4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4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N</a:t>
            </a:r>
          </a:p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D</a:t>
            </a:r>
          </a:p>
          <a:p>
            <a:pPr algn="ctr" eaLnBrk="1" hangingPunct="1"/>
            <a:r>
              <a:rPr lang="en-US" altLang="en-US" sz="1377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8" name="object 2"/>
          <p:cNvSpPr/>
          <p:nvPr/>
        </p:nvSpPr>
        <p:spPr>
          <a:xfrm>
            <a:off x="406402" y="6795884"/>
            <a:ext cx="670558" cy="710184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19" name="object 10"/>
          <p:cNvSpPr/>
          <p:nvPr/>
        </p:nvSpPr>
        <p:spPr>
          <a:xfrm>
            <a:off x="0" y="1"/>
            <a:ext cx="0" cy="7858759"/>
          </a:xfrm>
          <a:custGeom>
            <a:avLst/>
            <a:gdLst/>
            <a:ahLst/>
            <a:cxnLst/>
            <a:rect l="l" t="t" r="r" b="b"/>
            <a:pathLst>
              <a:path h="7858759">
                <a:moveTo>
                  <a:pt x="0" y="7858252"/>
                </a:moveTo>
                <a:lnTo>
                  <a:pt x="0" y="0"/>
                </a:lnTo>
              </a:path>
            </a:pathLst>
          </a:custGeom>
          <a:ln w="6095">
            <a:solidFill>
              <a:srgbClr val="3BA8F4"/>
            </a:solidFill>
          </a:ln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23" name="object 14"/>
          <p:cNvSpPr txBox="1"/>
          <p:nvPr/>
        </p:nvSpPr>
        <p:spPr>
          <a:xfrm>
            <a:off x="1050367" y="6799034"/>
            <a:ext cx="1985225" cy="682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en-US" sz="1600" spc="-55" dirty="0" smtClean="0">
                <a:solidFill>
                  <a:srgbClr val="1A161A"/>
                </a:solidFill>
                <a:latin typeface="Arial"/>
                <a:cs typeface="Arial"/>
              </a:rPr>
              <a:t>GENIUS </a:t>
            </a:r>
            <a:r>
              <a:rPr lang="en-US" sz="1600" spc="-40" dirty="0" smtClean="0">
                <a:solidFill>
                  <a:srgbClr val="803487"/>
                </a:solidFill>
                <a:latin typeface="Arial"/>
                <a:cs typeface="Arial"/>
              </a:rPr>
              <a:t>SOFTWARE</a:t>
            </a:r>
            <a:endParaRPr lang="en-US" sz="1600" b="1" spc="14" dirty="0">
              <a:solidFill>
                <a:srgbClr val="1A161A"/>
              </a:solidFill>
              <a:latin typeface="Arial" charset="0"/>
              <a:ea typeface="Arial" charset="0"/>
              <a:cs typeface="Arial" charset="0"/>
            </a:endParaRPr>
          </a:p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en-US" sz="999" b="1" spc="14" dirty="0" smtClean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B</a:t>
            </a:r>
            <a:r>
              <a:rPr lang="en-US" sz="999" i="1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anagement</a:t>
            </a:r>
          </a:p>
          <a:p>
            <a:pPr marL="12700">
              <a:lnSpc>
                <a:spcPts val="1085"/>
              </a:lnSpc>
            </a:pP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</a:t>
            </a:r>
            <a:r>
              <a:rPr lang="en-US" sz="999" b="1" spc="14" dirty="0" smtClean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B</a:t>
            </a:r>
            <a:r>
              <a:rPr lang="en-US" sz="999" i="1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ntelligence</a:t>
            </a:r>
          </a:p>
          <a:p>
            <a:pPr marL="12700">
              <a:lnSpc>
                <a:spcPts val="1085"/>
              </a:lnSpc>
            </a:pPr>
            <a:r>
              <a:rPr lang="en-US" sz="999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 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@ 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your fingertip </a:t>
            </a:r>
            <a:endParaRPr sz="999" dirty="0">
              <a:latin typeface="Arial"/>
              <a:cs typeface="Arial"/>
            </a:endParaRPr>
          </a:p>
        </p:txBody>
      </p:sp>
      <p:sp>
        <p:nvSpPr>
          <p:cNvPr id="25" name="Line 4"/>
          <p:cNvSpPr>
            <a:spLocks noChangeShapeType="1"/>
          </p:cNvSpPr>
          <p:nvPr/>
        </p:nvSpPr>
        <p:spPr bwMode="auto">
          <a:xfrm>
            <a:off x="2042980" y="1100717"/>
            <a:ext cx="7507421" cy="7060"/>
          </a:xfrm>
          <a:prstGeom prst="line">
            <a:avLst/>
          </a:prstGeom>
          <a:noFill/>
          <a:ln w="254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  <p:sp>
        <p:nvSpPr>
          <p:cNvPr id="26" name="Line 5"/>
          <p:cNvSpPr>
            <a:spLocks noChangeShapeType="1"/>
          </p:cNvSpPr>
          <p:nvPr/>
        </p:nvSpPr>
        <p:spPr bwMode="auto">
          <a:xfrm flipV="1">
            <a:off x="2251476" y="1186638"/>
            <a:ext cx="7130425" cy="0"/>
          </a:xfrm>
          <a:prstGeom prst="line">
            <a:avLst/>
          </a:prstGeom>
          <a:noFill/>
          <a:ln w="127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</p:spTree>
    <p:extLst>
      <p:ext uri="{BB962C8B-B14F-4D97-AF65-F5344CB8AC3E}">
        <p14:creationId xmlns:p14="http://schemas.microsoft.com/office/powerpoint/2010/main" val="150937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/>
          <p:nvPr/>
        </p:nvSpPr>
        <p:spPr>
          <a:xfrm>
            <a:off x="15238" y="1524"/>
            <a:ext cx="0" cy="7858759"/>
          </a:xfrm>
          <a:custGeom>
            <a:avLst/>
            <a:gdLst/>
            <a:ahLst/>
            <a:cxnLst/>
            <a:rect l="l" t="t" r="r" b="b"/>
            <a:pathLst>
              <a:path h="7858759">
                <a:moveTo>
                  <a:pt x="0" y="7858252"/>
                </a:moveTo>
                <a:lnTo>
                  <a:pt x="0" y="0"/>
                </a:lnTo>
              </a:path>
            </a:pathLst>
          </a:custGeom>
          <a:ln w="6095">
            <a:solidFill>
              <a:srgbClr val="3BA8F4"/>
            </a:solidFill>
          </a:ln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30" name="object 2"/>
          <p:cNvSpPr/>
          <p:nvPr/>
        </p:nvSpPr>
        <p:spPr>
          <a:xfrm>
            <a:off x="406402" y="6795884"/>
            <a:ext cx="670558" cy="7101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31" name="object 14"/>
          <p:cNvSpPr txBox="1"/>
          <p:nvPr/>
        </p:nvSpPr>
        <p:spPr>
          <a:xfrm>
            <a:off x="1050367" y="6799034"/>
            <a:ext cx="1985225" cy="7271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en-US" sz="1801" spc="-55" dirty="0">
                <a:solidFill>
                  <a:srgbClr val="1A161A"/>
                </a:solidFill>
                <a:latin typeface="Arial"/>
                <a:cs typeface="Arial"/>
              </a:rPr>
              <a:t>S/IVVY </a:t>
            </a:r>
            <a:r>
              <a:rPr lang="en-US" sz="1801" spc="-40" dirty="0">
                <a:solidFill>
                  <a:srgbClr val="803487"/>
                </a:solidFill>
                <a:latin typeface="Arial"/>
                <a:cs typeface="Arial"/>
              </a:rPr>
              <a:t>GLO</a:t>
            </a:r>
            <a:r>
              <a:rPr lang="en-US" sz="1801" spc="-204" dirty="0">
                <a:solidFill>
                  <a:srgbClr val="803487"/>
                </a:solidFill>
                <a:latin typeface="Arial"/>
                <a:cs typeface="Arial"/>
              </a:rPr>
              <a:t> </a:t>
            </a:r>
            <a:r>
              <a:rPr lang="en-US" sz="1801" spc="-215" dirty="0">
                <a:solidFill>
                  <a:srgbClr val="803487"/>
                </a:solidFill>
                <a:latin typeface="Arial"/>
                <a:cs typeface="Arial"/>
              </a:rPr>
              <a:t>BE</a:t>
            </a:r>
            <a:endParaRPr lang="en-US" sz="1801" b="1" spc="14" dirty="0">
              <a:solidFill>
                <a:srgbClr val="1A161A"/>
              </a:solidFill>
              <a:latin typeface="Arial" charset="0"/>
              <a:ea typeface="Arial" charset="0"/>
              <a:cs typeface="Arial" charset="0"/>
            </a:endParaRPr>
          </a:p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B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anagement</a:t>
            </a:r>
          </a:p>
          <a:p>
            <a:pPr marL="12700">
              <a:lnSpc>
                <a:spcPts val="1085"/>
              </a:lnSpc>
            </a:pP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B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ntelligence</a:t>
            </a:r>
          </a:p>
          <a:p>
            <a:pPr marL="12700">
              <a:lnSpc>
                <a:spcPts val="1085"/>
              </a:lnSpc>
            </a:pPr>
            <a:r>
              <a:rPr lang="en-US" sz="999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 @ 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your fingertip </a:t>
            </a:r>
            <a:endParaRPr sz="999" dirty="0">
              <a:latin typeface="Arial"/>
              <a:cs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" y="0"/>
            <a:ext cx="12989562" cy="784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97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2240" y="44450"/>
            <a:ext cx="9433560" cy="1648712"/>
          </a:xfrm>
        </p:spPr>
        <p:txBody>
          <a:bodyPr>
            <a:noAutofit/>
          </a:bodyPr>
          <a:lstStyle/>
          <a:p>
            <a:pPr algn="l"/>
            <a:r>
              <a:rPr lang="en-US" sz="2293" b="1" dirty="0"/>
              <a:t>Purpose: </a:t>
            </a:r>
            <a:br>
              <a:rPr lang="en-US" sz="2293" b="1" dirty="0"/>
            </a:br>
            <a:r>
              <a:rPr lang="en-US" sz="2293" b="1" dirty="0"/>
              <a:t>         </a:t>
            </a:r>
            <a:r>
              <a:rPr lang="en-US" sz="2293" b="1" dirty="0" smtClean="0"/>
              <a:t>- </a:t>
            </a:r>
            <a:r>
              <a:rPr lang="en-US" sz="2293" b="1" dirty="0"/>
              <a:t>Build 3D scene in Real time</a:t>
            </a:r>
            <a:br>
              <a:rPr lang="en-US" sz="2293" b="1" dirty="0"/>
            </a:br>
            <a:r>
              <a:rPr lang="en-US" sz="2293" b="1" dirty="0"/>
              <a:t>         </a:t>
            </a:r>
            <a:r>
              <a:rPr lang="en-US" sz="2293" b="1" dirty="0" smtClean="0"/>
              <a:t>- </a:t>
            </a:r>
            <a:r>
              <a:rPr lang="en-US" sz="2293" b="1" dirty="0"/>
              <a:t>Track each object in Real time</a:t>
            </a:r>
            <a:br>
              <a:rPr lang="en-US" sz="2293" b="1" dirty="0"/>
            </a:br>
            <a:r>
              <a:rPr lang="en-US" sz="2293" b="1" dirty="0"/>
              <a:t>         </a:t>
            </a:r>
            <a:r>
              <a:rPr lang="en-US" sz="2293" b="1" dirty="0" smtClean="0"/>
              <a:t>- </a:t>
            </a:r>
            <a:r>
              <a:rPr lang="en-US" sz="2293" b="1" dirty="0"/>
              <a:t>Recognize and label each object in Real time</a:t>
            </a:r>
            <a:br>
              <a:rPr lang="en-US" sz="2293" b="1" dirty="0"/>
            </a:br>
            <a:r>
              <a:rPr lang="en-US" sz="2293" b="1" dirty="0"/>
              <a:t>         </a:t>
            </a:r>
            <a:r>
              <a:rPr lang="en-US" sz="2293" b="1" dirty="0" smtClean="0"/>
              <a:t>- </a:t>
            </a:r>
            <a:r>
              <a:rPr lang="en-US" sz="2293" b="1" dirty="0"/>
              <a:t>Do Quality Control</a:t>
            </a:r>
            <a:endParaRPr lang="en-US" sz="3210" b="1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/>
          <a:srcRect t="1985" b="1985"/>
          <a:stretch>
            <a:fillRect/>
          </a:stretch>
        </p:blipFill>
        <p:spPr>
          <a:xfrm>
            <a:off x="0" y="2096752"/>
            <a:ext cx="13004800" cy="5764549"/>
          </a:xfrm>
        </p:spPr>
      </p:pic>
      <p:pic>
        <p:nvPicPr>
          <p:cNvPr id="15" name="Picture 14" descr="stereoCam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288" y="1"/>
            <a:ext cx="3767978" cy="258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1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tereoCam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3004800" cy="7861300"/>
          </a:xfrm>
          <a:prstGeom prst="rect">
            <a:avLst/>
          </a:prstGeom>
        </p:spPr>
      </p:pic>
      <p:pic>
        <p:nvPicPr>
          <p:cNvPr id="4" name="Picture 3" descr="stereoCam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200" y="1"/>
            <a:ext cx="3767978" cy="243126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5620" y="2704955"/>
            <a:ext cx="9433560" cy="5188095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- Active / Passive Stereo-Vision, (or other image processing, computer vision skills) for data acquisition</a:t>
            </a:r>
          </a:p>
          <a:p>
            <a:r>
              <a:rPr lang="en-US" sz="2800" b="1" dirty="0" smtClean="0"/>
              <a:t>- Point Cloud Registration for data consolidation</a:t>
            </a:r>
          </a:p>
          <a:p>
            <a:r>
              <a:rPr lang="en-US" sz="2800" b="1" dirty="0" smtClean="0"/>
              <a:t>- Point Cloud segmentation for isolating objects</a:t>
            </a:r>
          </a:p>
          <a:p>
            <a:r>
              <a:rPr lang="en-US" sz="2800" b="1" dirty="0" smtClean="0"/>
              <a:t>- Mesh creation from Point Cloud, for visualizing objects.</a:t>
            </a:r>
          </a:p>
          <a:p>
            <a:r>
              <a:rPr lang="en-US" sz="2800" b="1" dirty="0" smtClean="0"/>
              <a:t>- Point Cloud recognition for labeling objects</a:t>
            </a:r>
          </a:p>
          <a:p>
            <a:r>
              <a:rPr lang="en-US" sz="2800" b="1" dirty="0" smtClean="0"/>
              <a:t>- Point Cloud Tracking for inventory creation</a:t>
            </a:r>
            <a:endParaRPr lang="en-US" sz="2800" b="1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-173353" y="260469"/>
            <a:ext cx="12771753" cy="538609"/>
          </a:xfrm>
          <a:noFill/>
          <a:ln>
            <a:noFill/>
          </a:ln>
          <a:effectLst>
            <a:glow>
              <a:schemeClr val="accent1">
                <a:alpha val="40000"/>
              </a:schemeClr>
            </a:glow>
            <a:outerShdw dir="300000" sx="28000" sy="28000" algn="ctr" rotWithShape="0">
              <a:srgbClr val="000000">
                <a:alpha val="84000"/>
              </a:srgb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/>
          <a:lstStyle/>
          <a:p>
            <a:r>
              <a:rPr lang="en-US" altLang="en-US" sz="3500" dirty="0">
                <a:solidFill>
                  <a:schemeClr val="accent2"/>
                </a:solidFill>
              </a:rPr>
              <a:t>                   </a:t>
            </a:r>
            <a:r>
              <a:rPr lang="en-US" altLang="en-US" sz="3500" dirty="0" smtClean="0">
                <a:solidFill>
                  <a:schemeClr val="accent2"/>
                </a:solidFill>
              </a:rPr>
              <a:t>Your </a:t>
            </a:r>
            <a:r>
              <a:rPr lang="en-US" altLang="en-US" sz="3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Background</a:t>
            </a:r>
            <a:endParaRPr lang="en-US" altLang="en-US" sz="3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Line 4"/>
          <p:cNvSpPr>
            <a:spLocks noChangeShapeType="1"/>
          </p:cNvSpPr>
          <p:nvPr/>
        </p:nvSpPr>
        <p:spPr bwMode="auto">
          <a:xfrm>
            <a:off x="1778000" y="875590"/>
            <a:ext cx="5678620" cy="7060"/>
          </a:xfrm>
          <a:prstGeom prst="line">
            <a:avLst/>
          </a:prstGeom>
          <a:noFill/>
          <a:ln w="254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  <p:sp>
        <p:nvSpPr>
          <p:cNvPr id="11" name="Line 5"/>
          <p:cNvSpPr>
            <a:spLocks noChangeShapeType="1"/>
          </p:cNvSpPr>
          <p:nvPr/>
        </p:nvSpPr>
        <p:spPr bwMode="auto">
          <a:xfrm flipV="1">
            <a:off x="1854200" y="958850"/>
            <a:ext cx="5241524" cy="0"/>
          </a:xfrm>
          <a:prstGeom prst="line">
            <a:avLst/>
          </a:prstGeom>
          <a:noFill/>
          <a:ln w="127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</p:spTree>
    <p:extLst>
      <p:ext uri="{BB962C8B-B14F-4D97-AF65-F5344CB8AC3E}">
        <p14:creationId xmlns:p14="http://schemas.microsoft.com/office/powerpoint/2010/main" val="51985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101600" y="260469"/>
            <a:ext cx="12771753" cy="538609"/>
          </a:xfrm>
          <a:noFill/>
          <a:ln>
            <a:noFill/>
          </a:ln>
          <a:effectLst>
            <a:glow>
              <a:schemeClr val="accent1">
                <a:alpha val="40000"/>
              </a:schemeClr>
            </a:glow>
            <a:outerShdw dir="300000" sx="28000" sy="28000" algn="ctr" rotWithShape="0">
              <a:srgbClr val="000000">
                <a:alpha val="84000"/>
              </a:srgb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/>
          <a:lstStyle/>
          <a:p>
            <a:r>
              <a:rPr lang="en-US" altLang="en-US" sz="3500" dirty="0">
                <a:solidFill>
                  <a:schemeClr val="accent2"/>
                </a:solidFill>
              </a:rPr>
              <a:t>                   </a:t>
            </a:r>
            <a:r>
              <a:rPr lang="en-US" altLang="en-US" sz="3500" dirty="0" smtClean="0">
                <a:solidFill>
                  <a:schemeClr val="accent2"/>
                </a:solidFill>
              </a:rPr>
              <a:t>Your </a:t>
            </a:r>
            <a:r>
              <a:rPr lang="en-US" altLang="en-US" sz="3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Background Continued</a:t>
            </a:r>
            <a:endParaRPr lang="en-US" altLang="en-US" sz="3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4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16642" y="6813728"/>
            <a:ext cx="472158" cy="24699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4585">
                <a:solidFill>
                  <a:schemeClr val="tx1"/>
                </a:solidFill>
                <a:latin typeface="Arial" charset="0"/>
              </a:defRPr>
            </a:lvl1pPr>
            <a:lvl2pPr marL="851602" indent="-327539">
              <a:defRPr sz="4585">
                <a:solidFill>
                  <a:schemeClr val="tx1"/>
                </a:solidFill>
                <a:latin typeface="Arial" charset="0"/>
              </a:defRPr>
            </a:lvl2pPr>
            <a:lvl3pPr marL="1310155" indent="-262031">
              <a:defRPr sz="4585">
                <a:solidFill>
                  <a:schemeClr val="tx1"/>
                </a:solidFill>
                <a:latin typeface="Arial" charset="0"/>
              </a:defRPr>
            </a:lvl3pPr>
            <a:lvl4pPr marL="1834216" indent="-262031">
              <a:defRPr sz="4585">
                <a:solidFill>
                  <a:schemeClr val="tx1"/>
                </a:solidFill>
                <a:latin typeface="Arial" charset="0"/>
              </a:defRPr>
            </a:lvl4pPr>
            <a:lvl5pPr marL="2358278" indent="-262031">
              <a:defRPr sz="4585">
                <a:solidFill>
                  <a:schemeClr val="tx1"/>
                </a:solidFill>
                <a:latin typeface="Arial" charset="0"/>
              </a:defRPr>
            </a:lvl5pPr>
            <a:lvl6pPr marL="2882342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6pPr>
            <a:lvl7pPr marL="3406402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7pPr>
            <a:lvl8pPr marL="3930465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8pPr>
            <a:lvl9pPr marL="4454525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9pPr>
          </a:lstStyle>
          <a:p>
            <a:fld id="{261AE404-2B48-A242-AFA6-7F657C9C8B7E}" type="slidenum">
              <a:rPr lang="en-US" altLang="en-US" sz="1605"/>
              <a:pPr/>
              <a:t>7</a:t>
            </a:fld>
            <a:endParaRPr lang="en-US" altLang="en-US" sz="1605" dirty="0"/>
          </a:p>
        </p:txBody>
      </p:sp>
      <p:sp>
        <p:nvSpPr>
          <p:cNvPr id="18" name="object 2"/>
          <p:cNvSpPr/>
          <p:nvPr/>
        </p:nvSpPr>
        <p:spPr>
          <a:xfrm>
            <a:off x="406402" y="6795884"/>
            <a:ext cx="670558" cy="7101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19" name="object 10"/>
          <p:cNvSpPr/>
          <p:nvPr/>
        </p:nvSpPr>
        <p:spPr>
          <a:xfrm>
            <a:off x="0" y="1"/>
            <a:ext cx="0" cy="7858759"/>
          </a:xfrm>
          <a:custGeom>
            <a:avLst/>
            <a:gdLst/>
            <a:ahLst/>
            <a:cxnLst/>
            <a:rect l="l" t="t" r="r" b="b"/>
            <a:pathLst>
              <a:path h="7858759">
                <a:moveTo>
                  <a:pt x="0" y="7858252"/>
                </a:moveTo>
                <a:lnTo>
                  <a:pt x="0" y="0"/>
                </a:lnTo>
              </a:path>
            </a:pathLst>
          </a:custGeom>
          <a:ln w="6095">
            <a:solidFill>
              <a:srgbClr val="3BA8F4"/>
            </a:solidFill>
          </a:ln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23" name="object 14"/>
          <p:cNvSpPr txBox="1"/>
          <p:nvPr/>
        </p:nvSpPr>
        <p:spPr>
          <a:xfrm>
            <a:off x="1050367" y="6799034"/>
            <a:ext cx="1985225" cy="682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en-US" sz="1600" spc="-55" dirty="0" smtClean="0">
                <a:solidFill>
                  <a:srgbClr val="1A161A"/>
                </a:solidFill>
                <a:latin typeface="Arial"/>
                <a:cs typeface="Arial"/>
              </a:rPr>
              <a:t>GENIUS </a:t>
            </a:r>
            <a:r>
              <a:rPr lang="en-US" sz="1600" spc="-40" dirty="0" smtClean="0">
                <a:solidFill>
                  <a:srgbClr val="803487"/>
                </a:solidFill>
                <a:latin typeface="Arial"/>
                <a:cs typeface="Arial"/>
              </a:rPr>
              <a:t>SOFTWARE</a:t>
            </a:r>
            <a:endParaRPr lang="en-US" sz="1600" b="1" spc="14" dirty="0">
              <a:solidFill>
                <a:srgbClr val="1A161A"/>
              </a:solidFill>
              <a:latin typeface="Arial" charset="0"/>
              <a:ea typeface="Arial" charset="0"/>
              <a:cs typeface="Arial" charset="0"/>
            </a:endParaRPr>
          </a:p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en-US" sz="999" b="1" spc="14" dirty="0" smtClean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B</a:t>
            </a:r>
            <a:r>
              <a:rPr lang="en-US" sz="999" i="1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anagement</a:t>
            </a:r>
          </a:p>
          <a:p>
            <a:pPr marL="12700">
              <a:lnSpc>
                <a:spcPts val="1085"/>
              </a:lnSpc>
            </a:pP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</a:t>
            </a:r>
            <a:r>
              <a:rPr lang="en-US" sz="999" b="1" spc="14" dirty="0" smtClean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B</a:t>
            </a:r>
            <a:r>
              <a:rPr lang="en-US" sz="999" i="1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ntelligence</a:t>
            </a:r>
          </a:p>
          <a:p>
            <a:pPr marL="12700">
              <a:lnSpc>
                <a:spcPts val="1085"/>
              </a:lnSpc>
            </a:pPr>
            <a:r>
              <a:rPr lang="en-US" sz="999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 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@ 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your fingertip </a:t>
            </a:r>
            <a:endParaRPr sz="999" dirty="0">
              <a:latin typeface="Arial"/>
              <a:cs typeface="Arial"/>
            </a:endParaRPr>
          </a:p>
        </p:txBody>
      </p:sp>
      <p:sp>
        <p:nvSpPr>
          <p:cNvPr id="25" name="Line 4"/>
          <p:cNvSpPr>
            <a:spLocks noChangeShapeType="1"/>
          </p:cNvSpPr>
          <p:nvPr/>
        </p:nvSpPr>
        <p:spPr bwMode="auto">
          <a:xfrm>
            <a:off x="2042980" y="875590"/>
            <a:ext cx="7507421" cy="7060"/>
          </a:xfrm>
          <a:prstGeom prst="line">
            <a:avLst/>
          </a:prstGeom>
          <a:noFill/>
          <a:ln w="254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  <p:sp>
        <p:nvSpPr>
          <p:cNvPr id="26" name="Line 5"/>
          <p:cNvSpPr>
            <a:spLocks noChangeShapeType="1"/>
          </p:cNvSpPr>
          <p:nvPr/>
        </p:nvSpPr>
        <p:spPr bwMode="auto">
          <a:xfrm flipV="1">
            <a:off x="2251476" y="958850"/>
            <a:ext cx="7130425" cy="0"/>
          </a:xfrm>
          <a:prstGeom prst="line">
            <a:avLst/>
          </a:prstGeom>
          <a:noFill/>
          <a:ln w="127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82600" y="1600002"/>
            <a:ext cx="11704320" cy="4893647"/>
          </a:xfrm>
        </p:spPr>
        <p:txBody>
          <a:bodyPr/>
          <a:lstStyle/>
          <a:p>
            <a:pPr marL="285750" indent="-285750">
              <a:buFont typeface="Wingdings" charset="2"/>
              <a:buChar char="Ø"/>
            </a:pPr>
            <a:r>
              <a:rPr lang="en-US" sz="3000" b="1" i="1" dirty="0" smtClean="0"/>
              <a:t>??????? ??????????</a:t>
            </a:r>
          </a:p>
          <a:p>
            <a:pPr marL="285750" indent="-285750">
              <a:buFont typeface="Wingdings" charset="2"/>
              <a:buChar char="Ø"/>
            </a:pPr>
            <a:endParaRPr lang="en-US" sz="3000" dirty="0" smtClean="0"/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  <a:p>
            <a:pPr marL="742927" lvl="1" indent="-285750">
              <a:buFont typeface="Wingdings" charset="2"/>
              <a:buChar char="Ø"/>
            </a:pPr>
            <a:r>
              <a:rPr lang="en-US" sz="2800" dirty="0" smtClean="0"/>
              <a:t>A Passionate for Cutting Edge Technology</a:t>
            </a:r>
            <a:endParaRPr lang="en-US" sz="2800" dirty="0"/>
          </a:p>
          <a:p>
            <a:pPr marL="742927" lvl="1" indent="-285750">
              <a:buFont typeface="Wingdings" charset="2"/>
              <a:buChar char="Ø"/>
            </a:pPr>
            <a:r>
              <a:rPr lang="en-US" sz="2800" dirty="0" smtClean="0"/>
              <a:t>Expert in Point Cloud Computation &amp; Software </a:t>
            </a:r>
            <a:r>
              <a:rPr lang="en-US" sz="2800" dirty="0" smtClean="0"/>
              <a:t>Writing to help build prototype</a:t>
            </a:r>
            <a:endParaRPr lang="is-IS" sz="2800" dirty="0"/>
          </a:p>
          <a:p>
            <a:pPr marL="742927" lvl="1" indent="-285750">
              <a:buFont typeface="Wingdings" charset="2"/>
              <a:buChar char="Ø"/>
            </a:pPr>
            <a:r>
              <a:rPr lang="en-US" sz="2800" dirty="0" smtClean="0"/>
              <a:t>Be Integral Helping Build Game Changing Prototype</a:t>
            </a:r>
          </a:p>
          <a:p>
            <a:pPr marL="742927" lvl="1" indent="-285750">
              <a:buFont typeface="Wingdings" charset="2"/>
              <a:buChar char="Ø"/>
            </a:pPr>
            <a:r>
              <a:rPr lang="en-US" sz="2800" dirty="0" smtClean="0"/>
              <a:t>Routine life is not your cup of tea</a:t>
            </a:r>
            <a:endParaRPr lang="is-IS" sz="2800" dirty="0"/>
          </a:p>
          <a:p>
            <a:pPr marL="742927" lvl="1" indent="-285750">
              <a:buFont typeface="Wingdings" charset="2"/>
              <a:buChar char="Ø"/>
            </a:pPr>
            <a:r>
              <a:rPr lang="is-IS" sz="2800" dirty="0" smtClean="0"/>
              <a:t>…. </a:t>
            </a:r>
            <a:r>
              <a:rPr lang="en-US" sz="2800" dirty="0" smtClean="0"/>
              <a:t>A</a:t>
            </a:r>
            <a:r>
              <a:rPr lang="is-IS" sz="2800" dirty="0" smtClean="0"/>
              <a:t>nd Whatever You Want to Bring</a:t>
            </a:r>
            <a:endParaRPr lang="en-US" sz="2800" dirty="0"/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198" y="1339850"/>
            <a:ext cx="2116002" cy="190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107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101600" y="260469"/>
            <a:ext cx="12771753" cy="538609"/>
          </a:xfrm>
          <a:noFill/>
          <a:ln>
            <a:noFill/>
          </a:ln>
          <a:effectLst>
            <a:glow>
              <a:schemeClr val="accent1">
                <a:alpha val="40000"/>
              </a:schemeClr>
            </a:glow>
            <a:outerShdw dir="300000" sx="28000" sy="28000" algn="ctr" rotWithShape="0">
              <a:srgbClr val="000000">
                <a:alpha val="84000"/>
              </a:srgb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/>
          <a:lstStyle/>
          <a:p>
            <a:r>
              <a:rPr lang="en-US" altLang="en-US" sz="3500" dirty="0">
                <a:solidFill>
                  <a:schemeClr val="accent2"/>
                </a:solidFill>
              </a:rPr>
              <a:t>                   </a:t>
            </a:r>
            <a:r>
              <a:rPr lang="en-US" altLang="en-US" sz="3500" dirty="0" smtClean="0">
                <a:solidFill>
                  <a:schemeClr val="accent2"/>
                </a:solidFill>
              </a:rPr>
              <a:t>Our </a:t>
            </a:r>
            <a:r>
              <a:rPr lang="en-US" altLang="en-US" sz="3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Backgrounds</a:t>
            </a:r>
            <a:endParaRPr lang="en-US" altLang="en-US" sz="3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4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16642" y="6813728"/>
            <a:ext cx="472158" cy="24699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4585">
                <a:solidFill>
                  <a:schemeClr val="tx1"/>
                </a:solidFill>
                <a:latin typeface="Arial" charset="0"/>
              </a:defRPr>
            </a:lvl1pPr>
            <a:lvl2pPr marL="851602" indent="-327539">
              <a:defRPr sz="4585">
                <a:solidFill>
                  <a:schemeClr val="tx1"/>
                </a:solidFill>
                <a:latin typeface="Arial" charset="0"/>
              </a:defRPr>
            </a:lvl2pPr>
            <a:lvl3pPr marL="1310155" indent="-262031">
              <a:defRPr sz="4585">
                <a:solidFill>
                  <a:schemeClr val="tx1"/>
                </a:solidFill>
                <a:latin typeface="Arial" charset="0"/>
              </a:defRPr>
            </a:lvl3pPr>
            <a:lvl4pPr marL="1834216" indent="-262031">
              <a:defRPr sz="4585">
                <a:solidFill>
                  <a:schemeClr val="tx1"/>
                </a:solidFill>
                <a:latin typeface="Arial" charset="0"/>
              </a:defRPr>
            </a:lvl4pPr>
            <a:lvl5pPr marL="2358278" indent="-262031">
              <a:defRPr sz="4585">
                <a:solidFill>
                  <a:schemeClr val="tx1"/>
                </a:solidFill>
                <a:latin typeface="Arial" charset="0"/>
              </a:defRPr>
            </a:lvl5pPr>
            <a:lvl6pPr marL="2882342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6pPr>
            <a:lvl7pPr marL="3406402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7pPr>
            <a:lvl8pPr marL="3930465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8pPr>
            <a:lvl9pPr marL="4454525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9pPr>
          </a:lstStyle>
          <a:p>
            <a:fld id="{261AE404-2B48-A242-AFA6-7F657C9C8B7E}" type="slidenum">
              <a:rPr lang="en-US" altLang="en-US" sz="1605"/>
              <a:pPr/>
              <a:t>8</a:t>
            </a:fld>
            <a:endParaRPr lang="en-US" altLang="en-US" sz="1605" dirty="0"/>
          </a:p>
        </p:txBody>
      </p:sp>
      <p:sp>
        <p:nvSpPr>
          <p:cNvPr id="18" name="object 2"/>
          <p:cNvSpPr/>
          <p:nvPr/>
        </p:nvSpPr>
        <p:spPr>
          <a:xfrm>
            <a:off x="406402" y="6795884"/>
            <a:ext cx="670558" cy="7101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19" name="object 10"/>
          <p:cNvSpPr/>
          <p:nvPr/>
        </p:nvSpPr>
        <p:spPr>
          <a:xfrm>
            <a:off x="0" y="1"/>
            <a:ext cx="0" cy="7858759"/>
          </a:xfrm>
          <a:custGeom>
            <a:avLst/>
            <a:gdLst/>
            <a:ahLst/>
            <a:cxnLst/>
            <a:rect l="l" t="t" r="r" b="b"/>
            <a:pathLst>
              <a:path h="7858759">
                <a:moveTo>
                  <a:pt x="0" y="7858252"/>
                </a:moveTo>
                <a:lnTo>
                  <a:pt x="0" y="0"/>
                </a:lnTo>
              </a:path>
            </a:pathLst>
          </a:custGeom>
          <a:ln w="6095">
            <a:solidFill>
              <a:srgbClr val="3BA8F4"/>
            </a:solidFill>
          </a:ln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23" name="object 14"/>
          <p:cNvSpPr txBox="1"/>
          <p:nvPr/>
        </p:nvSpPr>
        <p:spPr>
          <a:xfrm>
            <a:off x="1050367" y="6799034"/>
            <a:ext cx="1985225" cy="682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en-US" sz="1600" spc="-55" dirty="0" smtClean="0">
                <a:solidFill>
                  <a:srgbClr val="1A161A"/>
                </a:solidFill>
                <a:latin typeface="Arial"/>
                <a:cs typeface="Arial"/>
              </a:rPr>
              <a:t>GENIUS </a:t>
            </a:r>
            <a:r>
              <a:rPr lang="en-US" sz="1600" spc="-40" dirty="0" smtClean="0">
                <a:solidFill>
                  <a:srgbClr val="803487"/>
                </a:solidFill>
                <a:latin typeface="Arial"/>
                <a:cs typeface="Arial"/>
              </a:rPr>
              <a:t>SOFTWARE</a:t>
            </a:r>
            <a:endParaRPr lang="en-US" sz="1600" b="1" spc="14" dirty="0">
              <a:solidFill>
                <a:srgbClr val="1A161A"/>
              </a:solidFill>
              <a:latin typeface="Arial" charset="0"/>
              <a:ea typeface="Arial" charset="0"/>
              <a:cs typeface="Arial" charset="0"/>
            </a:endParaRPr>
          </a:p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en-US" sz="999" b="1" spc="14" dirty="0" smtClean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B</a:t>
            </a:r>
            <a:r>
              <a:rPr lang="en-US" sz="999" i="1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anagement</a:t>
            </a:r>
          </a:p>
          <a:p>
            <a:pPr marL="12700">
              <a:lnSpc>
                <a:spcPts val="1085"/>
              </a:lnSpc>
            </a:pP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</a:t>
            </a:r>
            <a:r>
              <a:rPr lang="en-US" sz="999" b="1" spc="14" dirty="0" smtClean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B</a:t>
            </a:r>
            <a:r>
              <a:rPr lang="en-US" sz="999" i="1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ntelligence</a:t>
            </a:r>
          </a:p>
          <a:p>
            <a:pPr marL="12700">
              <a:lnSpc>
                <a:spcPts val="1085"/>
              </a:lnSpc>
            </a:pPr>
            <a:r>
              <a:rPr lang="en-US" sz="999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 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@ 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your fingertip </a:t>
            </a:r>
            <a:endParaRPr sz="999" dirty="0">
              <a:latin typeface="Arial"/>
              <a:cs typeface="Arial"/>
            </a:endParaRPr>
          </a:p>
        </p:txBody>
      </p:sp>
      <p:sp>
        <p:nvSpPr>
          <p:cNvPr id="25" name="Line 4"/>
          <p:cNvSpPr>
            <a:spLocks noChangeShapeType="1"/>
          </p:cNvSpPr>
          <p:nvPr/>
        </p:nvSpPr>
        <p:spPr bwMode="auto">
          <a:xfrm>
            <a:off x="2042980" y="875590"/>
            <a:ext cx="7507421" cy="7060"/>
          </a:xfrm>
          <a:prstGeom prst="line">
            <a:avLst/>
          </a:prstGeom>
          <a:noFill/>
          <a:ln w="254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  <p:sp>
        <p:nvSpPr>
          <p:cNvPr id="26" name="Line 5"/>
          <p:cNvSpPr>
            <a:spLocks noChangeShapeType="1"/>
          </p:cNvSpPr>
          <p:nvPr/>
        </p:nvSpPr>
        <p:spPr bwMode="auto">
          <a:xfrm flipV="1">
            <a:off x="2251476" y="958850"/>
            <a:ext cx="7130425" cy="0"/>
          </a:xfrm>
          <a:prstGeom prst="line">
            <a:avLst/>
          </a:prstGeom>
          <a:noFill/>
          <a:ln w="127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82600" y="1600002"/>
            <a:ext cx="11704320" cy="4893647"/>
          </a:xfrm>
        </p:spPr>
        <p:txBody>
          <a:bodyPr/>
          <a:lstStyle/>
          <a:p>
            <a:pPr marL="285750" indent="-285750">
              <a:buFont typeface="Wingdings" charset="2"/>
              <a:buChar char="Ø"/>
            </a:pPr>
            <a:r>
              <a:rPr lang="en-US" sz="3000" b="1" i="1" dirty="0" smtClean="0"/>
              <a:t>Habib Abi-</a:t>
            </a:r>
            <a:r>
              <a:rPr lang="en-US" sz="3000" b="1" i="1" dirty="0" err="1" smtClean="0"/>
              <a:t>Rached</a:t>
            </a:r>
            <a:r>
              <a:rPr lang="en-US" sz="3000" b="1" i="1" dirty="0" smtClean="0"/>
              <a:t> </a:t>
            </a:r>
            <a:r>
              <a:rPr lang="en-US" sz="3000" dirty="0" smtClean="0"/>
              <a:t>(Chief Technology Officer: CTO &amp; Founder)</a:t>
            </a:r>
          </a:p>
          <a:p>
            <a:pPr marL="285750" indent="-285750">
              <a:buFont typeface="Wingdings" charset="2"/>
              <a:buChar char="Ø"/>
            </a:pPr>
            <a:endParaRPr lang="en-US" sz="3000" dirty="0" smtClean="0"/>
          </a:p>
          <a:p>
            <a:pPr marL="742927" lvl="1" indent="-285750">
              <a:buFont typeface="Wingdings" charset="2"/>
              <a:buChar char="Ø"/>
            </a:pPr>
            <a:r>
              <a:rPr lang="en-US" sz="2800" dirty="0" err="1" smtClean="0"/>
              <a:t>Ph.D</a:t>
            </a:r>
            <a:r>
              <a:rPr lang="en-US" sz="2800" dirty="0" smtClean="0"/>
              <a:t> in Computer Vision &amp; Graphics (University of Washington)</a:t>
            </a:r>
          </a:p>
          <a:p>
            <a:pPr marL="742927" lvl="1" indent="-285750">
              <a:buFont typeface="Wingdings" charset="2"/>
              <a:buChar char="Ø"/>
            </a:pPr>
            <a:r>
              <a:rPr lang="en-US" sz="2800" dirty="0" smtClean="0"/>
              <a:t>Renowned Researcher at Nasa JPL, Ford &amp; Charles River</a:t>
            </a:r>
          </a:p>
          <a:p>
            <a:pPr marL="742927" lvl="1" indent="-285750">
              <a:buFont typeface="Wingdings" charset="2"/>
              <a:buChar char="Ø"/>
            </a:pPr>
            <a:r>
              <a:rPr lang="en-US" sz="2800" dirty="0" smtClean="0"/>
              <a:t>Brings Unique Expertise at Intersection between Optical Capture and Computational Processing</a:t>
            </a:r>
          </a:p>
          <a:p>
            <a:pPr marL="742927" lvl="1" indent="-285750">
              <a:buFont typeface="Wingdings" charset="2"/>
              <a:buChar char="Ø"/>
            </a:pPr>
            <a:r>
              <a:rPr lang="en-US" sz="2800" dirty="0" smtClean="0"/>
              <a:t>Expert in </a:t>
            </a:r>
            <a:r>
              <a:rPr lang="en-US" sz="2800" dirty="0" err="1" smtClean="0"/>
              <a:t>IoT</a:t>
            </a:r>
            <a:r>
              <a:rPr lang="en-US" sz="2800" dirty="0" smtClean="0"/>
              <a:t> Devices, Data Analytics &amp; Data Visualization</a:t>
            </a:r>
          </a:p>
          <a:p>
            <a:pPr marL="742927" lvl="1" indent="-285750">
              <a:buFont typeface="Wingdings" charset="2"/>
              <a:buChar char="Ø"/>
            </a:pPr>
            <a:r>
              <a:rPr lang="en-US" sz="2800" dirty="0" smtClean="0"/>
              <a:t>Disruptive Contributions at General Electric, GE Aviation &amp; Healthcare</a:t>
            </a:r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88" y="129950"/>
            <a:ext cx="1192012" cy="13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90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101600" y="260469"/>
            <a:ext cx="12771753" cy="538609"/>
          </a:xfrm>
          <a:noFill/>
          <a:ln>
            <a:noFill/>
          </a:ln>
          <a:effectLst>
            <a:glow>
              <a:schemeClr val="accent1">
                <a:alpha val="40000"/>
              </a:schemeClr>
            </a:glow>
            <a:outerShdw dir="300000" sx="28000" sy="28000" algn="ctr" rotWithShape="0">
              <a:srgbClr val="000000">
                <a:alpha val="84000"/>
              </a:srgb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/>
          <a:lstStyle/>
          <a:p>
            <a:r>
              <a:rPr lang="en-US" altLang="en-US" sz="3500" dirty="0">
                <a:solidFill>
                  <a:schemeClr val="accent2"/>
                </a:solidFill>
              </a:rPr>
              <a:t>                   </a:t>
            </a:r>
            <a:r>
              <a:rPr lang="en-US" altLang="en-US" sz="3500" dirty="0" smtClean="0">
                <a:solidFill>
                  <a:schemeClr val="accent2"/>
                </a:solidFill>
              </a:rPr>
              <a:t>Our </a:t>
            </a:r>
            <a:r>
              <a:rPr lang="en-US" altLang="en-US" sz="3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Backgrounds (Continued)</a:t>
            </a:r>
            <a:endParaRPr lang="en-US" altLang="en-US" sz="3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4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16642" y="6813728"/>
            <a:ext cx="472158" cy="24699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4585">
                <a:solidFill>
                  <a:schemeClr val="tx1"/>
                </a:solidFill>
                <a:latin typeface="Arial" charset="0"/>
              </a:defRPr>
            </a:lvl1pPr>
            <a:lvl2pPr marL="851602" indent="-327539">
              <a:defRPr sz="4585">
                <a:solidFill>
                  <a:schemeClr val="tx1"/>
                </a:solidFill>
                <a:latin typeface="Arial" charset="0"/>
              </a:defRPr>
            </a:lvl2pPr>
            <a:lvl3pPr marL="1310155" indent="-262031">
              <a:defRPr sz="4585">
                <a:solidFill>
                  <a:schemeClr val="tx1"/>
                </a:solidFill>
                <a:latin typeface="Arial" charset="0"/>
              </a:defRPr>
            </a:lvl3pPr>
            <a:lvl4pPr marL="1834216" indent="-262031">
              <a:defRPr sz="4585">
                <a:solidFill>
                  <a:schemeClr val="tx1"/>
                </a:solidFill>
                <a:latin typeface="Arial" charset="0"/>
              </a:defRPr>
            </a:lvl4pPr>
            <a:lvl5pPr marL="2358278" indent="-262031">
              <a:defRPr sz="4585">
                <a:solidFill>
                  <a:schemeClr val="tx1"/>
                </a:solidFill>
                <a:latin typeface="Arial" charset="0"/>
              </a:defRPr>
            </a:lvl5pPr>
            <a:lvl6pPr marL="2882342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6pPr>
            <a:lvl7pPr marL="3406402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7pPr>
            <a:lvl8pPr marL="3930465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8pPr>
            <a:lvl9pPr marL="4454525" indent="-262031" eaLnBrk="0" fontAlgn="base" hangingPunct="0">
              <a:spcBef>
                <a:spcPct val="0"/>
              </a:spcBef>
              <a:spcAft>
                <a:spcPct val="0"/>
              </a:spcAft>
              <a:defRPr sz="4585">
                <a:solidFill>
                  <a:schemeClr val="tx1"/>
                </a:solidFill>
                <a:latin typeface="Arial" charset="0"/>
              </a:defRPr>
            </a:lvl9pPr>
          </a:lstStyle>
          <a:p>
            <a:fld id="{261AE404-2B48-A242-AFA6-7F657C9C8B7E}" type="slidenum">
              <a:rPr lang="en-US" altLang="en-US" sz="1605"/>
              <a:pPr/>
              <a:t>9</a:t>
            </a:fld>
            <a:endParaRPr lang="en-US" altLang="en-US" sz="1605" dirty="0"/>
          </a:p>
        </p:txBody>
      </p:sp>
      <p:sp>
        <p:nvSpPr>
          <p:cNvPr id="18" name="object 2"/>
          <p:cNvSpPr/>
          <p:nvPr/>
        </p:nvSpPr>
        <p:spPr>
          <a:xfrm>
            <a:off x="406402" y="6795884"/>
            <a:ext cx="670558" cy="7101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19" name="object 10"/>
          <p:cNvSpPr/>
          <p:nvPr/>
        </p:nvSpPr>
        <p:spPr>
          <a:xfrm>
            <a:off x="0" y="1"/>
            <a:ext cx="0" cy="7858759"/>
          </a:xfrm>
          <a:custGeom>
            <a:avLst/>
            <a:gdLst/>
            <a:ahLst/>
            <a:cxnLst/>
            <a:rect l="l" t="t" r="r" b="b"/>
            <a:pathLst>
              <a:path h="7858759">
                <a:moveTo>
                  <a:pt x="0" y="7858252"/>
                </a:moveTo>
                <a:lnTo>
                  <a:pt x="0" y="0"/>
                </a:lnTo>
              </a:path>
            </a:pathLst>
          </a:custGeom>
          <a:ln w="6095">
            <a:solidFill>
              <a:srgbClr val="3BA8F4"/>
            </a:solidFill>
          </a:ln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23" name="object 14"/>
          <p:cNvSpPr txBox="1"/>
          <p:nvPr/>
        </p:nvSpPr>
        <p:spPr>
          <a:xfrm>
            <a:off x="1050367" y="6799034"/>
            <a:ext cx="1985225" cy="682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en-US" sz="1600" spc="-55" dirty="0" smtClean="0">
                <a:solidFill>
                  <a:srgbClr val="1A161A"/>
                </a:solidFill>
                <a:latin typeface="Arial"/>
                <a:cs typeface="Arial"/>
              </a:rPr>
              <a:t>GENIUS </a:t>
            </a:r>
            <a:r>
              <a:rPr lang="en-US" sz="1600" spc="-40" dirty="0" smtClean="0">
                <a:solidFill>
                  <a:srgbClr val="803487"/>
                </a:solidFill>
                <a:latin typeface="Arial"/>
                <a:cs typeface="Arial"/>
              </a:rPr>
              <a:t>SOFTWARE</a:t>
            </a:r>
            <a:endParaRPr lang="en-US" sz="1600" b="1" spc="14" dirty="0">
              <a:solidFill>
                <a:srgbClr val="1A161A"/>
              </a:solidFill>
              <a:latin typeface="Arial" charset="0"/>
              <a:ea typeface="Arial" charset="0"/>
              <a:cs typeface="Arial" charset="0"/>
            </a:endParaRPr>
          </a:p>
          <a:p>
            <a:pPr marL="12700"/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en-US" sz="999" b="1" spc="14" dirty="0" smtClean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B</a:t>
            </a:r>
            <a:r>
              <a:rPr lang="en-US" sz="999" i="1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anagement</a:t>
            </a:r>
          </a:p>
          <a:p>
            <a:pPr marL="12700">
              <a:lnSpc>
                <a:spcPts val="1085"/>
              </a:lnSpc>
            </a:pP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</a:t>
            </a:r>
            <a:r>
              <a:rPr lang="en-US" sz="999" b="1" spc="14" dirty="0" smtClean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     B</a:t>
            </a:r>
            <a:r>
              <a:rPr lang="en-US" sz="999" i="1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usiness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</a:t>
            </a:r>
            <a:r>
              <a:rPr lang="en-US" sz="999" b="1" spc="14" dirty="0">
                <a:solidFill>
                  <a:srgbClr val="1A161A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ntelligence</a:t>
            </a:r>
          </a:p>
          <a:p>
            <a:pPr marL="12700">
              <a:lnSpc>
                <a:spcPts val="1085"/>
              </a:lnSpc>
            </a:pPr>
            <a:r>
              <a:rPr lang="en-US" sz="999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 </a:t>
            </a:r>
            <a:r>
              <a:rPr lang="en-US" sz="999" spc="14" dirty="0" smtClean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      @ </a:t>
            </a:r>
            <a:r>
              <a:rPr lang="en-US" sz="999" i="1" spc="14" dirty="0">
                <a:solidFill>
                  <a:srgbClr val="1A161A"/>
                </a:solidFill>
                <a:latin typeface="Avenir Next" charset="0"/>
                <a:ea typeface="Avenir Next" charset="0"/>
                <a:cs typeface="Avenir Next" charset="0"/>
              </a:rPr>
              <a:t>your fingertip </a:t>
            </a:r>
            <a:endParaRPr sz="999" dirty="0">
              <a:latin typeface="Arial"/>
              <a:cs typeface="Arial"/>
            </a:endParaRPr>
          </a:p>
        </p:txBody>
      </p:sp>
      <p:sp>
        <p:nvSpPr>
          <p:cNvPr id="25" name="Line 4"/>
          <p:cNvSpPr>
            <a:spLocks noChangeShapeType="1"/>
          </p:cNvSpPr>
          <p:nvPr/>
        </p:nvSpPr>
        <p:spPr bwMode="auto">
          <a:xfrm>
            <a:off x="2042980" y="875590"/>
            <a:ext cx="7507421" cy="7060"/>
          </a:xfrm>
          <a:prstGeom prst="line">
            <a:avLst/>
          </a:prstGeom>
          <a:noFill/>
          <a:ln w="254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  <p:sp>
        <p:nvSpPr>
          <p:cNvPr id="26" name="Line 5"/>
          <p:cNvSpPr>
            <a:spLocks noChangeShapeType="1"/>
          </p:cNvSpPr>
          <p:nvPr/>
        </p:nvSpPr>
        <p:spPr bwMode="auto">
          <a:xfrm flipV="1">
            <a:off x="2251476" y="958850"/>
            <a:ext cx="7130425" cy="0"/>
          </a:xfrm>
          <a:prstGeom prst="line">
            <a:avLst/>
          </a:prstGeom>
          <a:noFill/>
          <a:ln w="12700">
            <a:solidFill>
              <a:srgbClr val="C91401"/>
            </a:solidFill>
            <a:round/>
            <a:headEnd/>
            <a:tailEnd/>
          </a:ln>
          <a:scene3d>
            <a:camera prst="orthographicFront">
              <a:rot lat="21599956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1801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82600" y="1600002"/>
            <a:ext cx="11704320" cy="4431983"/>
          </a:xfrm>
        </p:spPr>
        <p:txBody>
          <a:bodyPr/>
          <a:lstStyle/>
          <a:p>
            <a:pPr marL="285750" indent="-285750">
              <a:buFont typeface="Wingdings" charset="2"/>
              <a:buChar char="Ø"/>
            </a:pPr>
            <a:r>
              <a:rPr lang="en-US" sz="3000" b="1" i="1" dirty="0" smtClean="0"/>
              <a:t>Charbel Achkar </a:t>
            </a:r>
            <a:r>
              <a:rPr lang="en-US" sz="3000" dirty="0" smtClean="0"/>
              <a:t>(Chief Executive Officer: CEO &amp; Founder)</a:t>
            </a:r>
          </a:p>
          <a:p>
            <a:pPr marL="285750" indent="-285750">
              <a:buFont typeface="Wingdings" charset="2"/>
              <a:buChar char="Ø"/>
            </a:pPr>
            <a:endParaRPr lang="en-US" sz="3000" dirty="0" smtClean="0"/>
          </a:p>
          <a:p>
            <a:pPr marL="742927" lvl="1" indent="-285750">
              <a:buFont typeface="Wingdings" charset="2"/>
              <a:buChar char="Ø"/>
            </a:pPr>
            <a:r>
              <a:rPr lang="en-US" sz="2800" dirty="0" smtClean="0"/>
              <a:t>Chemical Engineering Education &amp; Experience Background</a:t>
            </a:r>
          </a:p>
          <a:p>
            <a:pPr marL="742927" lvl="1" indent="-285750">
              <a:buFont typeface="Wingdings" charset="2"/>
              <a:buChar char="Ø"/>
            </a:pPr>
            <a:r>
              <a:rPr lang="en-US" sz="2800" dirty="0" smtClean="0"/>
              <a:t>Over 20 Years of Altruistic Informatics Consultancy to Fortune 100 Pharmaceutical &amp; Biotech Companies (Pfizer, Johnson &amp; Johnson, GSK</a:t>
            </a:r>
            <a:r>
              <a:rPr lang="is-IS" sz="2800" dirty="0" smtClean="0"/>
              <a:t>…)</a:t>
            </a:r>
          </a:p>
          <a:p>
            <a:pPr marL="742927" lvl="1" indent="-285750">
              <a:buFont typeface="Wingdings" charset="2"/>
              <a:buChar char="Ø"/>
            </a:pPr>
            <a:r>
              <a:rPr lang="is-IS" sz="2800" dirty="0" smtClean="0"/>
              <a:t>P</a:t>
            </a:r>
            <a:r>
              <a:rPr lang="en-US" sz="2800" dirty="0" smtClean="0"/>
              <a:t>r</a:t>
            </a:r>
            <a:r>
              <a:rPr lang="is-IS" sz="2800" dirty="0" smtClean="0"/>
              <a:t>oven Track Record of Solving Complex Problems that cause Business Disruptions and/or Regulatory Compromises</a:t>
            </a:r>
          </a:p>
          <a:p>
            <a:pPr marL="742927" lvl="1" indent="-285750">
              <a:buFont typeface="Wingdings" charset="2"/>
              <a:buChar char="Ø"/>
            </a:pPr>
            <a:r>
              <a:rPr lang="is-IS" sz="2800" dirty="0" smtClean="0"/>
              <a:t>Visionary &amp; Srategist</a:t>
            </a:r>
            <a:endParaRPr lang="en-US" sz="2800" dirty="0" smtClean="0"/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  <a:p>
            <a:pPr marL="285750" indent="-285750">
              <a:buFont typeface="Wingdings" charset="2"/>
              <a:buChar char="Ø"/>
            </a:pPr>
            <a:endParaRPr lang="en-US" sz="3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2065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91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2849</TotalTime>
  <Words>439</Words>
  <Application>Microsoft Macintosh PowerPoint</Application>
  <PresentationFormat>Custom</PresentationFormat>
  <Paragraphs>131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Avenir Next</vt:lpstr>
      <vt:lpstr>Calibri</vt:lpstr>
      <vt:lpstr>Wingdings</vt:lpstr>
      <vt:lpstr>Arial</vt:lpstr>
      <vt:lpstr>Office Theme</vt:lpstr>
      <vt:lpstr>PowerPoint Presentation</vt:lpstr>
      <vt:lpstr>                   Key Discussion Points</vt:lpstr>
      <vt:lpstr>                   Pharmaceutical Value Chain</vt:lpstr>
      <vt:lpstr>PowerPoint Presentation</vt:lpstr>
      <vt:lpstr>Purpose:           - Build 3D scene in Real time          - Track each object in Real time          - Recognize and label each object in Real time          - Do Quality Control</vt:lpstr>
      <vt:lpstr>                   Your Background</vt:lpstr>
      <vt:lpstr>                   Your Background Continued</vt:lpstr>
      <vt:lpstr>                   Our Backgrounds</vt:lpstr>
      <vt:lpstr>                   Our Backgrounds (Continued)</vt:lpstr>
      <vt:lpstr>PowerPoint Presentation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charbel achkar</cp:lastModifiedBy>
  <cp:revision>270</cp:revision>
  <dcterms:created xsi:type="dcterms:W3CDTF">2016-01-27T14:02:24Z</dcterms:created>
  <dcterms:modified xsi:type="dcterms:W3CDTF">2016-06-17T23:07:04Z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2012-12-27T00:00:00Z</vt:filetime>
  </property>
  <property fmtid="{D5CDD505-2E9C-101B-9397-08002B2CF9AE}" pid="3" name="Creator">
    <vt:lpwstr>Adobe Illustrator CS5</vt:lpwstr>
  </property>
  <property fmtid="{D5CDD505-2E9C-101B-9397-08002B2CF9AE}" pid="4" name="LastSaved">
    <vt:filetime>2016-01-27T00:00:00Z</vt:filetime>
  </property>
</Properties>
</file>